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01" r:id="rId1"/>
  </p:sldMasterIdLst>
  <p:notesMasterIdLst>
    <p:notesMasterId r:id="rId18"/>
  </p:notesMasterIdLst>
  <p:sldIdLst>
    <p:sldId id="256" r:id="rId2"/>
    <p:sldId id="257" r:id="rId3"/>
    <p:sldId id="260" r:id="rId4"/>
    <p:sldId id="309" r:id="rId5"/>
    <p:sldId id="306" r:id="rId6"/>
    <p:sldId id="307" r:id="rId7"/>
    <p:sldId id="314" r:id="rId8"/>
    <p:sldId id="308" r:id="rId9"/>
    <p:sldId id="311" r:id="rId10"/>
    <p:sldId id="310" r:id="rId11"/>
    <p:sldId id="324" r:id="rId12"/>
    <p:sldId id="317" r:id="rId13"/>
    <p:sldId id="322" r:id="rId14"/>
    <p:sldId id="319" r:id="rId15"/>
    <p:sldId id="321" r:id="rId16"/>
    <p:sldId id="320" r:id="rId1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yoti Prasad Gayan" initials="JPG" lastIdx="14" clrIdx="0">
    <p:extLst>
      <p:ext uri="{19B8F6BF-5375-455C-9EA6-DF929625EA0E}">
        <p15:presenceInfo xmlns:p15="http://schemas.microsoft.com/office/powerpoint/2012/main" userId="S-1-5-21-3582803414-2075779263-3714155797-165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5050"/>
    <a:srgbClr val="AA06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07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31T08:17:44.234"/>
    </inkml:context>
    <inkml:brush xml:id="br0">
      <inkml:brushProperty name="width" value="0.05" units="cm"/>
      <inkml:brushProperty name="height" value="0.05" units="cm"/>
      <inkml:brushProperty name="color" value="#B4C3DA"/>
      <inkml:brushProperty name="ignorePressure" value="1"/>
      <inkml:brushProperty name="inkEffects" value="silver"/>
      <inkml:brushProperty name="anchorX" value="2264.77295"/>
      <inkml:brushProperty name="anchorY" value="-5830.74072"/>
      <inkml:brushProperty name="scaleFactor" value="0.5"/>
    </inkml:brush>
  </inkml:definitions>
  <inkml:trace contextRef="#ctx0" brushRef="#br0">1 0,'0'0,"0"0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31T08:17:44.906"/>
    </inkml:context>
    <inkml:brush xml:id="br0">
      <inkml:brushProperty name="width" value="0.05" units="cm"/>
      <inkml:brushProperty name="height" value="0.05" units="cm"/>
      <inkml:brushProperty name="color" value="#B4C3DA"/>
      <inkml:brushProperty name="ignorePressure" value="1"/>
      <inkml:brushProperty name="inkEffects" value="silver"/>
      <inkml:brushProperty name="anchorX" value="994.77295"/>
      <inkml:brushProperty name="anchorY" value="-7100.74072"/>
      <inkml:brushProperty name="scaleFactor" value="0.5"/>
    </inkml:brush>
  </inkml:definitions>
  <inkml:trace contextRef="#ctx0" brushRef="#br0">0 1,'0'0,"0"0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0A989C8-EB44-4341-9D6C-4D90D1276881}" type="datetimeFigureOut">
              <a:rPr lang="en-US" smtClean="0"/>
              <a:t>14/06/2022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EB69BC8-3C4E-4F83-839D-1588339CE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562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Greetings from QAA . Looking at COVID19 hopefully receding in our rearview mirror, we continue to find the </a:t>
            </a:r>
            <a:r>
              <a:rPr lang="en-US" dirty="0" err="1"/>
              <a:t>EATEO</a:t>
            </a:r>
            <a:r>
              <a:rPr lang="en-US" dirty="0"/>
              <a:t> the most apt platform to share our experience, engage, learn and adopt the best practices in aviation training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2. Like Europe, aviation in Middle East relies heavily on international traffic and hence faced the brunt of closed borders. After Europe, ME was the worst affected aviation region.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4. To appreciate the impact, we look into the aviation landscape of ME, where it stood at 2019 and where it stands today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69BC8-3C4E-4F83-839D-1588339CE9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27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It’s not numbers alone but how to retrain, get the currencies. A major safety concerns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69BC8-3C4E-4F83-839D-1588339CE9D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0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defTabSz="931774">
              <a:buAutoNum type="arabicPeriod"/>
            </a:pPr>
            <a:r>
              <a:rPr lang="en-US" dirty="0"/>
              <a:t>Need for continued international collaborative effort, highlights need for common forums to share, decide and implement</a:t>
            </a:r>
          </a:p>
          <a:p>
            <a:pPr marL="0" indent="0" defTabSz="931774">
              <a:buNone/>
            </a:pPr>
            <a:endParaRPr lang="en-US" dirty="0"/>
          </a:p>
          <a:p>
            <a:pPr marL="228600" indent="-228600" defTabSz="931774">
              <a:buAutoNum type="arabicPeriod"/>
            </a:pPr>
            <a:r>
              <a:rPr lang="en-US" dirty="0"/>
              <a:t>Fringe and the mainstream, the decision dilemma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69BC8-3C4E-4F83-839D-1588339CE9D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6272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69BC8-3C4E-4F83-839D-1588339CE9D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2221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1.Provided the much needed space and time to put Ideas into action</a:t>
            </a:r>
          </a:p>
          <a:p>
            <a:endParaRPr lang="en-US" dirty="0"/>
          </a:p>
          <a:p>
            <a:r>
              <a:rPr lang="en-US" dirty="0"/>
              <a:t>2. Experienced an agile decision making process</a:t>
            </a:r>
          </a:p>
          <a:p>
            <a:endParaRPr lang="en-US" dirty="0"/>
          </a:p>
          <a:p>
            <a:r>
              <a:rPr lang="en-US" dirty="0"/>
              <a:t>3. Balance between process and outcomes</a:t>
            </a:r>
          </a:p>
          <a:p>
            <a:endParaRPr lang="en-US" dirty="0"/>
          </a:p>
          <a:p>
            <a:r>
              <a:rPr lang="en-US" dirty="0"/>
              <a:t>4. Maybe imperfect at launch but perfected through experiences in implementation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69BC8-3C4E-4F83-839D-1588339CE9D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9055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Extremely data centric, but focused on live data and trends</a:t>
            </a:r>
          </a:p>
          <a:p>
            <a:pPr marL="0" indent="0">
              <a:buNone/>
            </a:pP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Evolving models that are not based on precedence alone, but affected on merit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3. Aligned to </a:t>
            </a:r>
            <a:r>
              <a:rPr lang="en-US" dirty="0" err="1"/>
              <a:t>EASA</a:t>
            </a:r>
            <a:r>
              <a:rPr lang="en-US" dirty="0"/>
              <a:t>, provides a broader framework of understanding shared best practices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69BC8-3C4E-4F83-839D-1588339CE9D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813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The aviation landscape is more interconnected and interdependent with our socio-economic structures</a:t>
            </a:r>
          </a:p>
          <a:p>
            <a:pPr marL="0" indent="0">
              <a:buNone/>
            </a:pP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Shaken us from our comfort zones and made us agile</a:t>
            </a:r>
          </a:p>
          <a:p>
            <a:pPr marL="0" indent="0">
              <a:buNone/>
            </a:pP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Agility comes from timely identification of trends through collaboration and sharing of ideas, and that makes us resilient</a:t>
            </a:r>
          </a:p>
          <a:p>
            <a:pPr marL="0" indent="0">
              <a:buNone/>
            </a:pP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Business sustainability depends on this resilience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69BC8-3C4E-4F83-839D-1588339CE9D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536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pandemic was the darkest hour, but it reminded us of our biggest strength that to be resilient, to sustain, we have to hold hands, we cannot be islands anymore.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69BC8-3C4E-4F83-839D-1588339CE9D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34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ME aviation have its roots in globalization as the </a:t>
            </a:r>
            <a:r>
              <a:rPr lang="en-US" dirty="0" err="1"/>
              <a:t>centre</a:t>
            </a:r>
            <a:r>
              <a:rPr lang="en-US" dirty="0"/>
              <a:t> of gravity shifted from the Atlantic to manufacturing hubs of Asia</a:t>
            </a:r>
          </a:p>
          <a:p>
            <a:pPr marL="0" indent="0">
              <a:buNone/>
            </a:pP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Centrality; Developed West to emerging Asian economies, and Asian economies to new economies in Africa</a:t>
            </a:r>
          </a:p>
          <a:p>
            <a:pPr marL="0" indent="0">
              <a:buNone/>
            </a:pP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Has 4.2% of the global passenger traffic but plays a significant role in global connectivity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69BC8-3C4E-4F83-839D-1588339CE9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009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Target population is the business traveler, airlines provided premium services</a:t>
            </a:r>
          </a:p>
          <a:p>
            <a:pPr marL="0" indent="0">
              <a:buNone/>
            </a:pP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Stopover, transit tourism, global convention </a:t>
            </a:r>
            <a:r>
              <a:rPr lang="en-US" dirty="0" err="1"/>
              <a:t>centres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Aviation was never isolated business models, it was a synergized </a:t>
            </a:r>
            <a:r>
              <a:rPr lang="en-US" dirty="0" err="1"/>
              <a:t>endeavour</a:t>
            </a:r>
            <a:r>
              <a:rPr lang="en-US" dirty="0"/>
              <a:t> pursuing national aspirations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69BC8-3C4E-4F83-839D-1588339CE9D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933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69BC8-3C4E-4F83-839D-1588339CE9D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302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69BC8-3C4E-4F83-839D-1588339CE9D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0317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Sea of </a:t>
            </a:r>
            <a:r>
              <a:rPr lang="en-US" dirty="0" err="1"/>
              <a:t>uncertainities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69BC8-3C4E-4F83-839D-1588339CE9D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01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69BC8-3C4E-4F83-839D-1588339CE9D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391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69BC8-3C4E-4F83-839D-1588339CE9D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93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69BC8-3C4E-4F83-839D-1588339CE9D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431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02E2E-1560-4FC6-829D-BC85079A65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33233E-8C70-4542-8EE9-2256E699E4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942FFA-0020-416E-84D9-9CC11651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F81F7-3B89-40F9-B869-ABB85BBF008F}" type="datetimeFigureOut">
              <a:rPr lang="en-US" smtClean="0"/>
              <a:t>14/06/2022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871C3-6798-4A89-9CAB-7F5AE9403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3842A-04A4-4DE2-9897-44606AED9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8551C-6D4F-42F5-A578-CC0175ECB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40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785BC-6225-4011-ACE8-A2F6C37A3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330A45-7D46-4092-A4C3-DB1D44E37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22248-CFB6-4D7F-B551-C09E9DBED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F81F7-3B89-40F9-B869-ABB85BBF008F}" type="datetimeFigureOut">
              <a:rPr lang="en-US" smtClean="0"/>
              <a:t>14/06/2022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ECA01-7B93-430B-B4F0-5FB84893E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D5739-E147-4746-ADA6-A7E56ACA6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8551C-6D4F-42F5-A578-CC0175ECB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338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344138-2B2C-4436-800E-4283C1C92E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624968-5CE0-4093-8BE2-0041A0F3E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BB3928-EB3E-494D-A29D-C0A80B89E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F81F7-3B89-40F9-B869-ABB85BBF008F}" type="datetimeFigureOut">
              <a:rPr lang="en-US" smtClean="0"/>
              <a:t>14/06/2022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E569B9-EE78-4B2E-82C0-E03F79768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999E1-BA6D-43AC-8598-569C49B33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8551C-6D4F-42F5-A578-CC0175ECB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67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32D64-287E-4264-8FA0-651B79674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5C69E-0BC7-4DF3-8977-CAD699E05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51126-66AF-452A-8421-140FB1EA9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F81F7-3B89-40F9-B869-ABB85BBF008F}" type="datetimeFigureOut">
              <a:rPr lang="en-US" smtClean="0"/>
              <a:t>14/06/2022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1BEB52-815A-4DD0-BD1D-F0121EDD7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B6898-3D05-477D-882E-88244305A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8551C-6D4F-42F5-A578-CC0175ECB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979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E45A3-A73C-472F-AA27-1512E37B3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651070-023F-402F-9C25-65F7E264C3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2F16E1-DBD5-4A78-98DF-19FC33703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F81F7-3B89-40F9-B869-ABB85BBF008F}" type="datetimeFigureOut">
              <a:rPr lang="en-US" smtClean="0"/>
              <a:t>14/06/2022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AA8B6F-9371-4603-A77B-E92F2973D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2F950-CA1E-40F6-B4B1-82912306F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8551C-6D4F-42F5-A578-CC0175ECB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360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92D23-79C4-4D55-B398-23A93FF64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294DB-7EA1-445C-8892-3CC0D12E05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462FA9-A337-4B76-BCFD-B0FC8895EF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705784-8734-4B83-97C3-A368C3840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F81F7-3B89-40F9-B869-ABB85BBF008F}" type="datetimeFigureOut">
              <a:rPr lang="en-US" smtClean="0"/>
              <a:t>14/06/2022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013179-841A-4A65-B371-B0B2DF9E5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616B03-2FEC-404A-B11A-EF4CE3099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8551C-6D4F-42F5-A578-CC0175ECB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96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F9BD9-8480-413C-981C-28C49A600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8442A3-DBB6-4730-8C31-DC6FBB98FD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FE98DC-48A3-4269-907F-0988F5A9C8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AE6E2C-84CD-4363-8B17-6C2DE718F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0F8AFF-D6C7-458A-B5B0-C6FB651962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08E109-BD20-46B7-B89F-009B32E8B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F81F7-3B89-40F9-B869-ABB85BBF008F}" type="datetimeFigureOut">
              <a:rPr lang="en-US" smtClean="0"/>
              <a:t>14/06/2022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9B5ABC-C7A7-43A1-B60E-FD698C085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499400-003A-4323-83EC-65463ECC4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8551C-6D4F-42F5-A578-CC0175ECB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103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C2DC7-A662-4183-AA64-74381F26A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D7E954-E366-4217-A557-D665CB438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F81F7-3B89-40F9-B869-ABB85BBF008F}" type="datetimeFigureOut">
              <a:rPr lang="en-US" smtClean="0"/>
              <a:t>14/06/2022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D22B10-F6F4-4CE7-A665-521B15AAD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9E604F-1D1F-4BF8-A746-A2FF42114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8551C-6D4F-42F5-A578-CC0175ECB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60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298064-A3ED-448C-8F7A-5FF5D0985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F81F7-3B89-40F9-B869-ABB85BBF008F}" type="datetimeFigureOut">
              <a:rPr lang="en-US" smtClean="0"/>
              <a:t>14/06/2022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282685-8BBA-43B9-9B4F-29F380159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C6D799-B429-498F-8A18-EE9641947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8551C-6D4F-42F5-A578-CC0175ECB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771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D2B12-1725-4782-BBE1-946A77A76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39EC5-1BAB-4120-A503-880D97B47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2C879E-A032-4CA0-94EA-9B7538AE40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23BB22-D8BC-43DA-9BA3-E7CCC5EE4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F81F7-3B89-40F9-B869-ABB85BBF008F}" type="datetimeFigureOut">
              <a:rPr lang="en-US" smtClean="0"/>
              <a:t>14/06/2022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F8B49-4B77-412E-AB3B-B90EC0317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451562-FB4A-4F71-AAEC-E62ED53C4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8551C-6D4F-42F5-A578-CC0175ECB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03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4AD5D-4435-4BE4-9F5B-F9E588002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5DCB45-EAB1-4089-B4B0-3D4B102C85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E57EA9-4D9C-4806-99B1-B25B75096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BA23A9-F461-43A0-B893-7BEC739D3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F81F7-3B89-40F9-B869-ABB85BBF008F}" type="datetimeFigureOut">
              <a:rPr lang="en-US" smtClean="0"/>
              <a:t>14/06/2022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25F308-2324-4EEE-BD47-7C9057572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508054-7FEF-4840-BF67-DBB942BFD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8551C-6D4F-42F5-A578-CC0175ECB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998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E3F420-B66B-498B-9290-5345B353D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0831EA-AA77-4E99-A60B-EAC201FC3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66880-3E5D-4B9A-99CD-F165E98EEA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F81F7-3B89-40F9-B869-ABB85BBF008F}" type="datetimeFigureOut">
              <a:rPr lang="en-US" smtClean="0"/>
              <a:t>14/06/2022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10F03-6435-4B2C-AF09-C4D7A21679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4D758-265A-4DD1-AE38-8DBD686F08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8551C-6D4F-42F5-A578-CC0175ECB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828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2" r:id="rId1"/>
    <p:sldLayoutId id="2147484203" r:id="rId2"/>
    <p:sldLayoutId id="2147484204" r:id="rId3"/>
    <p:sldLayoutId id="2147484205" r:id="rId4"/>
    <p:sldLayoutId id="2147484206" r:id="rId5"/>
    <p:sldLayoutId id="2147484207" r:id="rId6"/>
    <p:sldLayoutId id="2147484208" r:id="rId7"/>
    <p:sldLayoutId id="2147484209" r:id="rId8"/>
    <p:sldLayoutId id="2147484210" r:id="rId9"/>
    <p:sldLayoutId id="2147484211" r:id="rId10"/>
    <p:sldLayoutId id="21474842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f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11.png"/><Relationship Id="rId7" Type="http://schemas.openxmlformats.org/officeDocument/2006/relationships/image" Target="../media/image120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11" Type="http://schemas.openxmlformats.org/officeDocument/2006/relationships/image" Target="../media/image15.png"/><Relationship Id="rId5" Type="http://schemas.openxmlformats.org/officeDocument/2006/relationships/image" Target="../media/image13.png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1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709D5-471C-49A0-907B-C978AE6DB3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3061"/>
                    </a14:imgEffect>
                    <a14:imgEffect>
                      <a14:saturation sat="103000"/>
                    </a14:imgEffect>
                    <a14:imgEffect>
                      <a14:brightnessContrast bright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200544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81AEED-5366-433E-AEEF-4797A5842B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577" y="267139"/>
            <a:ext cx="3429000" cy="7810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C8823F-C145-4776-B210-CB73FE1EB272}"/>
              </a:ext>
            </a:extLst>
          </p:cNvPr>
          <p:cNvSpPr txBox="1"/>
          <p:nvPr/>
        </p:nvSpPr>
        <p:spPr>
          <a:xfrm>
            <a:off x="4189873" y="2634913"/>
            <a:ext cx="7190890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</a:rPr>
              <a:t>IMPACT OF </a:t>
            </a:r>
            <a:r>
              <a:rPr lang="en-US" sz="2800" b="1" dirty="0" err="1">
                <a:solidFill>
                  <a:srgbClr val="002060"/>
                </a:solidFill>
              </a:rPr>
              <a:t>COVID</a:t>
            </a:r>
            <a:r>
              <a:rPr lang="en-US" sz="2800" b="1" dirty="0">
                <a:solidFill>
                  <a:srgbClr val="002060"/>
                </a:solidFill>
              </a:rPr>
              <a:t> 19 ON AIR TRANSPORT 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</a:rPr>
              <a:t>IN MIDDLE EAST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B58513-9A77-4F6E-A41C-A1F413323317}"/>
              </a:ext>
            </a:extLst>
          </p:cNvPr>
          <p:cNvSpPr txBox="1"/>
          <p:nvPr/>
        </p:nvSpPr>
        <p:spPr>
          <a:xfrm>
            <a:off x="8175337" y="5237948"/>
            <a:ext cx="2547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002060"/>
                </a:solidFill>
              </a:rPr>
              <a:t>CAPT</a:t>
            </a:r>
            <a:r>
              <a:rPr lang="en-US" sz="2400" b="1" i="1" dirty="0">
                <a:solidFill>
                  <a:srgbClr val="002060"/>
                </a:solidFill>
              </a:rPr>
              <a:t> JYOTI GAYAN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DFA5E3-EC0E-4629-AD6F-7B96E087D46B}"/>
              </a:ext>
            </a:extLst>
          </p:cNvPr>
          <p:cNvSpPr/>
          <p:nvPr/>
        </p:nvSpPr>
        <p:spPr>
          <a:xfrm>
            <a:off x="351692" y="0"/>
            <a:ext cx="36576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1200" dirty="0"/>
              <a:t>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70BCE0-79D8-4148-8CF7-B462AC922C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3703" y="3024011"/>
            <a:ext cx="1759315" cy="131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018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681AEED-5366-433E-AEEF-4797A5842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577" y="267139"/>
            <a:ext cx="3429000" cy="7810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ADFA5E3-EC0E-4629-AD6F-7B96E087D46B}"/>
              </a:ext>
            </a:extLst>
          </p:cNvPr>
          <p:cNvSpPr/>
          <p:nvPr/>
        </p:nvSpPr>
        <p:spPr>
          <a:xfrm>
            <a:off x="351692" y="0"/>
            <a:ext cx="36576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11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BF9B33-E4BA-475F-BDD2-384C6D7B65B4}"/>
              </a:ext>
            </a:extLst>
          </p:cNvPr>
          <p:cNvSpPr txBox="1"/>
          <p:nvPr/>
        </p:nvSpPr>
        <p:spPr>
          <a:xfrm>
            <a:off x="5598941" y="5307043"/>
            <a:ext cx="3523593" cy="707886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2/3</a:t>
            </a:r>
            <a:r>
              <a:rPr lang="en-US" sz="2000" b="1" baseline="30000" dirty="0">
                <a:solidFill>
                  <a:schemeClr val="bg1"/>
                </a:solidFill>
              </a:rPr>
              <a:t>RD</a:t>
            </a:r>
            <a:r>
              <a:rPr lang="en-US" sz="2000" b="1" dirty="0">
                <a:solidFill>
                  <a:schemeClr val="bg1"/>
                </a:solidFill>
              </a:rPr>
              <a:t> OF POPULATION IN 8 HRS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1/3</a:t>
            </a:r>
            <a:r>
              <a:rPr lang="en-US" sz="2000" b="1" baseline="30000" dirty="0">
                <a:solidFill>
                  <a:schemeClr val="bg1"/>
                </a:solidFill>
              </a:rPr>
              <a:t>RD</a:t>
            </a:r>
            <a:r>
              <a:rPr lang="en-US" sz="2000" b="1" dirty="0">
                <a:solidFill>
                  <a:schemeClr val="bg1"/>
                </a:solidFill>
              </a:rPr>
              <a:t> OF POPULATION IN 4 HRS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9427DB-0391-40F7-AADA-8BF973322D42}"/>
              </a:ext>
            </a:extLst>
          </p:cNvPr>
          <p:cNvSpPr txBox="1"/>
          <p:nvPr/>
        </p:nvSpPr>
        <p:spPr>
          <a:xfrm>
            <a:off x="1441465" y="6207741"/>
            <a:ext cx="3481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Credits: www.aviationbenefits.org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C8823F-C145-4776-B210-CB73FE1EB272}"/>
              </a:ext>
            </a:extLst>
          </p:cNvPr>
          <p:cNvSpPr txBox="1"/>
          <p:nvPr/>
        </p:nvSpPr>
        <p:spPr>
          <a:xfrm>
            <a:off x="2681308" y="1706915"/>
            <a:ext cx="7732541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i="1" dirty="0">
                <a:solidFill>
                  <a:srgbClr val="002060"/>
                </a:solidFill>
              </a:rPr>
              <a:t>AVIATION BENEFITS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23093A-6695-4745-90E8-7E93F939F9DE}"/>
              </a:ext>
            </a:extLst>
          </p:cNvPr>
          <p:cNvSpPr txBox="1"/>
          <p:nvPr/>
        </p:nvSpPr>
        <p:spPr>
          <a:xfrm>
            <a:off x="1910861" y="1019583"/>
            <a:ext cx="9068972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</a:rPr>
              <a:t>AVIATION IN MIDDLE EAST: IMPACT OF </a:t>
            </a:r>
            <a:r>
              <a:rPr lang="en-US" sz="2800" b="1" dirty="0" err="1">
                <a:solidFill>
                  <a:srgbClr val="002060"/>
                </a:solidFill>
              </a:rPr>
              <a:t>COVID</a:t>
            </a:r>
            <a:r>
              <a:rPr lang="en-US" sz="2800" b="1" dirty="0">
                <a:solidFill>
                  <a:srgbClr val="002060"/>
                </a:solidFill>
              </a:rPr>
              <a:t> 19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0FAF92-B81D-4443-9898-4271E376BA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465" y="2225833"/>
            <a:ext cx="10212225" cy="3820058"/>
          </a:xfrm>
          <a:prstGeom prst="rect">
            <a:avLst/>
          </a:prstGeom>
        </p:spPr>
      </p:pic>
      <p:sp>
        <p:nvSpPr>
          <p:cNvPr id="11" name="Freeform 502">
            <a:extLst>
              <a:ext uri="{FF2B5EF4-FFF2-40B4-BE49-F238E27FC236}">
                <a16:creationId xmlns:a16="http://schemas.microsoft.com/office/drawing/2014/main" id="{02B7DF15-A63A-4866-8054-CC380649EA76}"/>
              </a:ext>
            </a:extLst>
          </p:cNvPr>
          <p:cNvSpPr>
            <a:spLocks noEditPoints="1"/>
          </p:cNvSpPr>
          <p:nvPr/>
        </p:nvSpPr>
        <p:spPr bwMode="auto">
          <a:xfrm rot="5683400">
            <a:off x="6375565" y="3427563"/>
            <a:ext cx="4379934" cy="1802595"/>
          </a:xfrm>
          <a:custGeom>
            <a:avLst/>
            <a:gdLst>
              <a:gd name="T0" fmla="*/ 685 w 1319"/>
              <a:gd name="T1" fmla="*/ 39 h 237"/>
              <a:gd name="T2" fmla="*/ 684 w 1319"/>
              <a:gd name="T3" fmla="*/ 48 h 237"/>
              <a:gd name="T4" fmla="*/ 686 w 1319"/>
              <a:gd name="T5" fmla="*/ 40 h 237"/>
              <a:gd name="T6" fmla="*/ 689 w 1319"/>
              <a:gd name="T7" fmla="*/ 38 h 237"/>
              <a:gd name="T8" fmla="*/ 1030 w 1319"/>
              <a:gd name="T9" fmla="*/ 43 h 237"/>
              <a:gd name="T10" fmla="*/ 1319 w 1319"/>
              <a:gd name="T11" fmla="*/ 126 h 237"/>
              <a:gd name="T12" fmla="*/ 1278 w 1319"/>
              <a:gd name="T13" fmla="*/ 85 h 237"/>
              <a:gd name="T14" fmla="*/ 1098 w 1319"/>
              <a:gd name="T15" fmla="*/ 53 h 237"/>
              <a:gd name="T16" fmla="*/ 927 w 1319"/>
              <a:gd name="T17" fmla="*/ 38 h 237"/>
              <a:gd name="T18" fmla="*/ 835 w 1319"/>
              <a:gd name="T19" fmla="*/ 36 h 237"/>
              <a:gd name="T20" fmla="*/ 809 w 1319"/>
              <a:gd name="T21" fmla="*/ 36 h 237"/>
              <a:gd name="T22" fmla="*/ 927 w 1319"/>
              <a:gd name="T23" fmla="*/ 39 h 237"/>
              <a:gd name="T24" fmla="*/ 906 w 1319"/>
              <a:gd name="T25" fmla="*/ 40 h 237"/>
              <a:gd name="T26" fmla="*/ 954 w 1319"/>
              <a:gd name="T27" fmla="*/ 43 h 237"/>
              <a:gd name="T28" fmla="*/ 718 w 1319"/>
              <a:gd name="T29" fmla="*/ 40 h 237"/>
              <a:gd name="T30" fmla="*/ 1084 w 1319"/>
              <a:gd name="T31" fmla="*/ 57 h 237"/>
              <a:gd name="T32" fmla="*/ 954 w 1319"/>
              <a:gd name="T33" fmla="*/ 48 h 237"/>
              <a:gd name="T34" fmla="*/ 688 w 1319"/>
              <a:gd name="T35" fmla="*/ 45 h 237"/>
              <a:gd name="T36" fmla="*/ 692 w 1319"/>
              <a:gd name="T37" fmla="*/ 45 h 237"/>
              <a:gd name="T38" fmla="*/ 941 w 1319"/>
              <a:gd name="T39" fmla="*/ 49 h 237"/>
              <a:gd name="T40" fmla="*/ 1142 w 1319"/>
              <a:gd name="T41" fmla="*/ 69 h 237"/>
              <a:gd name="T42" fmla="*/ 1291 w 1319"/>
              <a:gd name="T43" fmla="*/ 105 h 237"/>
              <a:gd name="T44" fmla="*/ 1300 w 1319"/>
              <a:gd name="T45" fmla="*/ 134 h 237"/>
              <a:gd name="T46" fmla="*/ 1171 w 1319"/>
              <a:gd name="T47" fmla="*/ 185 h 237"/>
              <a:gd name="T48" fmla="*/ 765 w 1319"/>
              <a:gd name="T49" fmla="*/ 221 h 237"/>
              <a:gd name="T50" fmla="*/ 244 w 1319"/>
              <a:gd name="T51" fmla="*/ 206 h 237"/>
              <a:gd name="T52" fmla="*/ 14 w 1319"/>
              <a:gd name="T53" fmla="*/ 149 h 237"/>
              <a:gd name="T54" fmla="*/ 350 w 1319"/>
              <a:gd name="T55" fmla="*/ 42 h 237"/>
              <a:gd name="T56" fmla="*/ 774 w 1319"/>
              <a:gd name="T57" fmla="*/ 16 h 237"/>
              <a:gd name="T58" fmla="*/ 1123 w 1319"/>
              <a:gd name="T59" fmla="*/ 36 h 237"/>
              <a:gd name="T60" fmla="*/ 1130 w 1319"/>
              <a:gd name="T61" fmla="*/ 38 h 237"/>
              <a:gd name="T62" fmla="*/ 1137 w 1319"/>
              <a:gd name="T63" fmla="*/ 38 h 237"/>
              <a:gd name="T64" fmla="*/ 1144 w 1319"/>
              <a:gd name="T65" fmla="*/ 33 h 237"/>
              <a:gd name="T66" fmla="*/ 1143 w 1319"/>
              <a:gd name="T67" fmla="*/ 25 h 237"/>
              <a:gd name="T68" fmla="*/ 1137 w 1319"/>
              <a:gd name="T69" fmla="*/ 20 h 237"/>
              <a:gd name="T70" fmla="*/ 1131 w 1319"/>
              <a:gd name="T71" fmla="*/ 19 h 237"/>
              <a:gd name="T72" fmla="*/ 1122 w 1319"/>
              <a:gd name="T73" fmla="*/ 19 h 237"/>
              <a:gd name="T74" fmla="*/ 920 w 1319"/>
              <a:gd name="T75" fmla="*/ 2 h 237"/>
              <a:gd name="T76" fmla="*/ 750 w 1319"/>
              <a:gd name="T77" fmla="*/ 1 h 237"/>
              <a:gd name="T78" fmla="*/ 385 w 1319"/>
              <a:gd name="T79" fmla="*/ 23 h 237"/>
              <a:gd name="T80" fmla="*/ 65 w 1319"/>
              <a:gd name="T81" fmla="*/ 94 h 237"/>
              <a:gd name="T82" fmla="*/ 7 w 1319"/>
              <a:gd name="T83" fmla="*/ 168 h 237"/>
              <a:gd name="T84" fmla="*/ 158 w 1319"/>
              <a:gd name="T85" fmla="*/ 212 h 237"/>
              <a:gd name="T86" fmla="*/ 992 w 1319"/>
              <a:gd name="T87" fmla="*/ 223 h 237"/>
              <a:gd name="T88" fmla="*/ 1284 w 1319"/>
              <a:gd name="T89" fmla="*/ 161 h 237"/>
              <a:gd name="T90" fmla="*/ 1319 w 1319"/>
              <a:gd name="T91" fmla="*/ 126 h 237"/>
              <a:gd name="T92" fmla="*/ 985 w 1319"/>
              <a:gd name="T93" fmla="*/ 52 h 237"/>
              <a:gd name="T94" fmla="*/ 688 w 1319"/>
              <a:gd name="T95" fmla="*/ 44 h 237"/>
              <a:gd name="T96" fmla="*/ 1041 w 1319"/>
              <a:gd name="T97" fmla="*/ 46 h 237"/>
              <a:gd name="T98" fmla="*/ 688 w 1319"/>
              <a:gd name="T99" fmla="*/ 45 h 237"/>
              <a:gd name="T100" fmla="*/ 1270 w 1319"/>
              <a:gd name="T101" fmla="*/ 96 h 237"/>
              <a:gd name="T102" fmla="*/ 688 w 1319"/>
              <a:gd name="T103" fmla="*/ 46 h 237"/>
              <a:gd name="T104" fmla="*/ 769 w 1319"/>
              <a:gd name="T105" fmla="*/ 37 h 237"/>
              <a:gd name="T106" fmla="*/ 926 w 1319"/>
              <a:gd name="T107" fmla="*/ 46 h 237"/>
              <a:gd name="T108" fmla="*/ 986 w 1319"/>
              <a:gd name="T109" fmla="*/ 52 h 237"/>
              <a:gd name="T110" fmla="*/ 687 w 1319"/>
              <a:gd name="T111" fmla="*/ 41 h 237"/>
              <a:gd name="T112" fmla="*/ 689 w 1319"/>
              <a:gd name="T113" fmla="*/ 38 h 237"/>
              <a:gd name="T114" fmla="*/ 689 w 1319"/>
              <a:gd name="T115" fmla="*/ 45 h 237"/>
              <a:gd name="T116" fmla="*/ 688 w 1319"/>
              <a:gd name="T117" fmla="*/ 41 h 237"/>
              <a:gd name="T118" fmla="*/ 689 w 1319"/>
              <a:gd name="T119" fmla="*/ 41 h 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319" h="237">
                <a:moveTo>
                  <a:pt x="686" y="40"/>
                </a:moveTo>
                <a:cubicBezTo>
                  <a:pt x="686" y="40"/>
                  <a:pt x="686" y="40"/>
                  <a:pt x="686" y="40"/>
                </a:cubicBezTo>
                <a:cubicBezTo>
                  <a:pt x="686" y="40"/>
                  <a:pt x="685" y="40"/>
                  <a:pt x="684" y="40"/>
                </a:cubicBezTo>
                <a:cubicBezTo>
                  <a:pt x="684" y="40"/>
                  <a:pt x="684" y="40"/>
                  <a:pt x="684" y="40"/>
                </a:cubicBezTo>
                <a:cubicBezTo>
                  <a:pt x="684" y="40"/>
                  <a:pt x="684" y="40"/>
                  <a:pt x="683" y="40"/>
                </a:cubicBezTo>
                <a:cubicBezTo>
                  <a:pt x="684" y="39"/>
                  <a:pt x="685" y="40"/>
                  <a:pt x="685" y="39"/>
                </a:cubicBezTo>
                <a:cubicBezTo>
                  <a:pt x="685" y="39"/>
                  <a:pt x="685" y="39"/>
                  <a:pt x="685" y="39"/>
                </a:cubicBezTo>
                <a:cubicBezTo>
                  <a:pt x="686" y="39"/>
                  <a:pt x="687" y="39"/>
                  <a:pt x="688" y="39"/>
                </a:cubicBezTo>
                <a:cubicBezTo>
                  <a:pt x="687" y="40"/>
                  <a:pt x="686" y="39"/>
                  <a:pt x="686" y="40"/>
                </a:cubicBezTo>
                <a:close/>
                <a:moveTo>
                  <a:pt x="684" y="48"/>
                </a:moveTo>
                <a:cubicBezTo>
                  <a:pt x="685" y="48"/>
                  <a:pt x="685" y="48"/>
                  <a:pt x="685" y="48"/>
                </a:cubicBezTo>
                <a:cubicBezTo>
                  <a:pt x="685" y="48"/>
                  <a:pt x="684" y="48"/>
                  <a:pt x="684" y="48"/>
                </a:cubicBezTo>
                <a:close/>
                <a:moveTo>
                  <a:pt x="685" y="46"/>
                </a:moveTo>
                <a:cubicBezTo>
                  <a:pt x="685" y="46"/>
                  <a:pt x="685" y="46"/>
                  <a:pt x="685" y="46"/>
                </a:cubicBezTo>
                <a:cubicBezTo>
                  <a:pt x="685" y="46"/>
                  <a:pt x="685" y="46"/>
                  <a:pt x="685" y="46"/>
                </a:cubicBezTo>
                <a:close/>
                <a:moveTo>
                  <a:pt x="686" y="40"/>
                </a:moveTo>
                <a:cubicBezTo>
                  <a:pt x="686" y="40"/>
                  <a:pt x="687" y="40"/>
                  <a:pt x="687" y="40"/>
                </a:cubicBezTo>
                <a:cubicBezTo>
                  <a:pt x="686" y="40"/>
                  <a:pt x="686" y="40"/>
                  <a:pt x="686" y="40"/>
                </a:cubicBezTo>
                <a:cubicBezTo>
                  <a:pt x="686" y="40"/>
                  <a:pt x="686" y="40"/>
                  <a:pt x="686" y="40"/>
                </a:cubicBezTo>
                <a:close/>
                <a:moveTo>
                  <a:pt x="686" y="43"/>
                </a:moveTo>
                <a:cubicBezTo>
                  <a:pt x="686" y="44"/>
                  <a:pt x="686" y="43"/>
                  <a:pt x="686" y="43"/>
                </a:cubicBezTo>
                <a:close/>
                <a:moveTo>
                  <a:pt x="689" y="38"/>
                </a:moveTo>
                <a:cubicBezTo>
                  <a:pt x="688" y="38"/>
                  <a:pt x="688" y="38"/>
                  <a:pt x="688" y="39"/>
                </a:cubicBezTo>
                <a:cubicBezTo>
                  <a:pt x="688" y="39"/>
                  <a:pt x="689" y="39"/>
                  <a:pt x="689" y="38"/>
                </a:cubicBezTo>
                <a:close/>
                <a:moveTo>
                  <a:pt x="685" y="46"/>
                </a:moveTo>
                <a:cubicBezTo>
                  <a:pt x="685" y="46"/>
                  <a:pt x="685" y="46"/>
                  <a:pt x="685" y="46"/>
                </a:cubicBezTo>
                <a:close/>
                <a:moveTo>
                  <a:pt x="685" y="45"/>
                </a:moveTo>
                <a:cubicBezTo>
                  <a:pt x="685" y="45"/>
                  <a:pt x="685" y="45"/>
                  <a:pt x="685" y="45"/>
                </a:cubicBezTo>
                <a:cubicBezTo>
                  <a:pt x="685" y="45"/>
                  <a:pt x="685" y="45"/>
                  <a:pt x="685" y="45"/>
                </a:cubicBezTo>
                <a:close/>
                <a:moveTo>
                  <a:pt x="1030" y="43"/>
                </a:moveTo>
                <a:cubicBezTo>
                  <a:pt x="1023" y="42"/>
                  <a:pt x="1012" y="41"/>
                  <a:pt x="1009" y="41"/>
                </a:cubicBezTo>
                <a:cubicBezTo>
                  <a:pt x="1019" y="42"/>
                  <a:pt x="1026" y="43"/>
                  <a:pt x="1030" y="43"/>
                </a:cubicBezTo>
                <a:close/>
                <a:moveTo>
                  <a:pt x="1122" y="54"/>
                </a:moveTo>
                <a:cubicBezTo>
                  <a:pt x="1109" y="53"/>
                  <a:pt x="1109" y="53"/>
                  <a:pt x="1109" y="53"/>
                </a:cubicBezTo>
                <a:cubicBezTo>
                  <a:pt x="1108" y="53"/>
                  <a:pt x="1118" y="54"/>
                  <a:pt x="1122" y="54"/>
                </a:cubicBezTo>
                <a:close/>
                <a:moveTo>
                  <a:pt x="1319" y="126"/>
                </a:moveTo>
                <a:cubicBezTo>
                  <a:pt x="1319" y="125"/>
                  <a:pt x="1319" y="125"/>
                  <a:pt x="1319" y="125"/>
                </a:cubicBezTo>
                <a:cubicBezTo>
                  <a:pt x="1319" y="124"/>
                  <a:pt x="1319" y="124"/>
                  <a:pt x="1319" y="124"/>
                </a:cubicBezTo>
                <a:cubicBezTo>
                  <a:pt x="1319" y="118"/>
                  <a:pt x="1316" y="112"/>
                  <a:pt x="1313" y="108"/>
                </a:cubicBezTo>
                <a:cubicBezTo>
                  <a:pt x="1309" y="103"/>
                  <a:pt x="1305" y="100"/>
                  <a:pt x="1301" y="97"/>
                </a:cubicBezTo>
                <a:cubicBezTo>
                  <a:pt x="1293" y="91"/>
                  <a:pt x="1285" y="88"/>
                  <a:pt x="1279" y="86"/>
                </a:cubicBezTo>
                <a:cubicBezTo>
                  <a:pt x="1280" y="86"/>
                  <a:pt x="1280" y="86"/>
                  <a:pt x="1278" y="85"/>
                </a:cubicBezTo>
                <a:cubicBezTo>
                  <a:pt x="1272" y="83"/>
                  <a:pt x="1269" y="82"/>
                  <a:pt x="1262" y="80"/>
                </a:cubicBezTo>
                <a:cubicBezTo>
                  <a:pt x="1239" y="73"/>
                  <a:pt x="1219" y="70"/>
                  <a:pt x="1199" y="67"/>
                </a:cubicBezTo>
                <a:cubicBezTo>
                  <a:pt x="1180" y="64"/>
                  <a:pt x="1162" y="61"/>
                  <a:pt x="1142" y="58"/>
                </a:cubicBezTo>
                <a:cubicBezTo>
                  <a:pt x="1137" y="58"/>
                  <a:pt x="1123" y="55"/>
                  <a:pt x="1119" y="55"/>
                </a:cubicBezTo>
                <a:cubicBezTo>
                  <a:pt x="1126" y="56"/>
                  <a:pt x="1135" y="57"/>
                  <a:pt x="1134" y="57"/>
                </a:cubicBezTo>
                <a:cubicBezTo>
                  <a:pt x="1122" y="56"/>
                  <a:pt x="1106" y="54"/>
                  <a:pt x="1098" y="53"/>
                </a:cubicBezTo>
                <a:cubicBezTo>
                  <a:pt x="1083" y="51"/>
                  <a:pt x="1076" y="50"/>
                  <a:pt x="1062" y="49"/>
                </a:cubicBezTo>
                <a:cubicBezTo>
                  <a:pt x="1059" y="48"/>
                  <a:pt x="1065" y="49"/>
                  <a:pt x="1058" y="48"/>
                </a:cubicBezTo>
                <a:cubicBezTo>
                  <a:pt x="1037" y="46"/>
                  <a:pt x="1027" y="45"/>
                  <a:pt x="1008" y="43"/>
                </a:cubicBezTo>
                <a:cubicBezTo>
                  <a:pt x="1003" y="43"/>
                  <a:pt x="980" y="41"/>
                  <a:pt x="974" y="41"/>
                </a:cubicBezTo>
                <a:cubicBezTo>
                  <a:pt x="968" y="40"/>
                  <a:pt x="980" y="41"/>
                  <a:pt x="975" y="41"/>
                </a:cubicBezTo>
                <a:cubicBezTo>
                  <a:pt x="927" y="38"/>
                  <a:pt x="927" y="38"/>
                  <a:pt x="927" y="38"/>
                </a:cubicBezTo>
                <a:cubicBezTo>
                  <a:pt x="923" y="38"/>
                  <a:pt x="920" y="38"/>
                  <a:pt x="914" y="38"/>
                </a:cubicBezTo>
                <a:cubicBezTo>
                  <a:pt x="909" y="37"/>
                  <a:pt x="915" y="37"/>
                  <a:pt x="908" y="37"/>
                </a:cubicBezTo>
                <a:cubicBezTo>
                  <a:pt x="902" y="37"/>
                  <a:pt x="913" y="38"/>
                  <a:pt x="912" y="38"/>
                </a:cubicBezTo>
                <a:cubicBezTo>
                  <a:pt x="903" y="37"/>
                  <a:pt x="905" y="38"/>
                  <a:pt x="900" y="38"/>
                </a:cubicBezTo>
                <a:cubicBezTo>
                  <a:pt x="888" y="37"/>
                  <a:pt x="880" y="37"/>
                  <a:pt x="869" y="37"/>
                </a:cubicBezTo>
                <a:cubicBezTo>
                  <a:pt x="835" y="36"/>
                  <a:pt x="835" y="36"/>
                  <a:pt x="835" y="36"/>
                </a:cubicBezTo>
                <a:cubicBezTo>
                  <a:pt x="811" y="36"/>
                  <a:pt x="811" y="36"/>
                  <a:pt x="811" y="36"/>
                </a:cubicBezTo>
                <a:cubicBezTo>
                  <a:pt x="786" y="36"/>
                  <a:pt x="786" y="36"/>
                  <a:pt x="786" y="36"/>
                </a:cubicBezTo>
                <a:cubicBezTo>
                  <a:pt x="781" y="36"/>
                  <a:pt x="790" y="36"/>
                  <a:pt x="782" y="36"/>
                </a:cubicBezTo>
                <a:cubicBezTo>
                  <a:pt x="749" y="36"/>
                  <a:pt x="716" y="37"/>
                  <a:pt x="692" y="38"/>
                </a:cubicBezTo>
                <a:cubicBezTo>
                  <a:pt x="729" y="36"/>
                  <a:pt x="757" y="36"/>
                  <a:pt x="790" y="36"/>
                </a:cubicBezTo>
                <a:cubicBezTo>
                  <a:pt x="795" y="36"/>
                  <a:pt x="804" y="36"/>
                  <a:pt x="809" y="36"/>
                </a:cubicBezTo>
                <a:cubicBezTo>
                  <a:pt x="811" y="36"/>
                  <a:pt x="804" y="36"/>
                  <a:pt x="811" y="36"/>
                </a:cubicBezTo>
                <a:cubicBezTo>
                  <a:pt x="818" y="36"/>
                  <a:pt x="818" y="36"/>
                  <a:pt x="818" y="36"/>
                </a:cubicBezTo>
                <a:cubicBezTo>
                  <a:pt x="814" y="36"/>
                  <a:pt x="821" y="36"/>
                  <a:pt x="823" y="37"/>
                </a:cubicBezTo>
                <a:cubicBezTo>
                  <a:pt x="851" y="37"/>
                  <a:pt x="873" y="37"/>
                  <a:pt x="898" y="38"/>
                </a:cubicBezTo>
                <a:cubicBezTo>
                  <a:pt x="902" y="38"/>
                  <a:pt x="894" y="38"/>
                  <a:pt x="900" y="38"/>
                </a:cubicBezTo>
                <a:cubicBezTo>
                  <a:pt x="927" y="39"/>
                  <a:pt x="927" y="39"/>
                  <a:pt x="927" y="39"/>
                </a:cubicBezTo>
                <a:cubicBezTo>
                  <a:pt x="930" y="40"/>
                  <a:pt x="937" y="40"/>
                  <a:pt x="933" y="40"/>
                </a:cubicBezTo>
                <a:cubicBezTo>
                  <a:pt x="901" y="38"/>
                  <a:pt x="856" y="37"/>
                  <a:pt x="817" y="37"/>
                </a:cubicBezTo>
                <a:cubicBezTo>
                  <a:pt x="806" y="37"/>
                  <a:pt x="793" y="37"/>
                  <a:pt x="787" y="37"/>
                </a:cubicBezTo>
                <a:cubicBezTo>
                  <a:pt x="804" y="37"/>
                  <a:pt x="818" y="37"/>
                  <a:pt x="833" y="38"/>
                </a:cubicBezTo>
                <a:cubicBezTo>
                  <a:pt x="853" y="38"/>
                  <a:pt x="874" y="38"/>
                  <a:pt x="893" y="39"/>
                </a:cubicBezTo>
                <a:cubicBezTo>
                  <a:pt x="906" y="40"/>
                  <a:pt x="906" y="40"/>
                  <a:pt x="906" y="40"/>
                </a:cubicBezTo>
                <a:cubicBezTo>
                  <a:pt x="920" y="40"/>
                  <a:pt x="920" y="40"/>
                  <a:pt x="920" y="40"/>
                </a:cubicBezTo>
                <a:cubicBezTo>
                  <a:pt x="929" y="41"/>
                  <a:pt x="929" y="41"/>
                  <a:pt x="929" y="41"/>
                </a:cubicBezTo>
                <a:cubicBezTo>
                  <a:pt x="937" y="41"/>
                  <a:pt x="944" y="41"/>
                  <a:pt x="953" y="42"/>
                </a:cubicBezTo>
                <a:cubicBezTo>
                  <a:pt x="968" y="43"/>
                  <a:pt x="983" y="44"/>
                  <a:pt x="999" y="46"/>
                </a:cubicBezTo>
                <a:cubicBezTo>
                  <a:pt x="1002" y="46"/>
                  <a:pt x="1001" y="46"/>
                  <a:pt x="997" y="46"/>
                </a:cubicBezTo>
                <a:cubicBezTo>
                  <a:pt x="977" y="44"/>
                  <a:pt x="974" y="44"/>
                  <a:pt x="954" y="43"/>
                </a:cubicBezTo>
                <a:cubicBezTo>
                  <a:pt x="956" y="43"/>
                  <a:pt x="958" y="43"/>
                  <a:pt x="957" y="43"/>
                </a:cubicBezTo>
                <a:cubicBezTo>
                  <a:pt x="951" y="43"/>
                  <a:pt x="949" y="42"/>
                  <a:pt x="945" y="42"/>
                </a:cubicBezTo>
                <a:cubicBezTo>
                  <a:pt x="960" y="43"/>
                  <a:pt x="958" y="43"/>
                  <a:pt x="953" y="43"/>
                </a:cubicBezTo>
                <a:cubicBezTo>
                  <a:pt x="916" y="41"/>
                  <a:pt x="870" y="39"/>
                  <a:pt x="840" y="39"/>
                </a:cubicBezTo>
                <a:cubicBezTo>
                  <a:pt x="836" y="39"/>
                  <a:pt x="834" y="39"/>
                  <a:pt x="829" y="39"/>
                </a:cubicBezTo>
                <a:cubicBezTo>
                  <a:pt x="794" y="38"/>
                  <a:pt x="755" y="38"/>
                  <a:pt x="718" y="40"/>
                </a:cubicBezTo>
                <a:cubicBezTo>
                  <a:pt x="761" y="39"/>
                  <a:pt x="805" y="38"/>
                  <a:pt x="854" y="39"/>
                </a:cubicBezTo>
                <a:cubicBezTo>
                  <a:pt x="856" y="39"/>
                  <a:pt x="854" y="39"/>
                  <a:pt x="859" y="40"/>
                </a:cubicBezTo>
                <a:cubicBezTo>
                  <a:pt x="880" y="40"/>
                  <a:pt x="904" y="41"/>
                  <a:pt x="920" y="42"/>
                </a:cubicBezTo>
                <a:cubicBezTo>
                  <a:pt x="941" y="44"/>
                  <a:pt x="941" y="44"/>
                  <a:pt x="941" y="44"/>
                </a:cubicBezTo>
                <a:cubicBezTo>
                  <a:pt x="993" y="47"/>
                  <a:pt x="1030" y="51"/>
                  <a:pt x="1079" y="57"/>
                </a:cubicBezTo>
                <a:cubicBezTo>
                  <a:pt x="1079" y="57"/>
                  <a:pt x="1082" y="57"/>
                  <a:pt x="1084" y="57"/>
                </a:cubicBezTo>
                <a:cubicBezTo>
                  <a:pt x="1073" y="57"/>
                  <a:pt x="1073" y="57"/>
                  <a:pt x="1073" y="57"/>
                </a:cubicBezTo>
                <a:cubicBezTo>
                  <a:pt x="1049" y="54"/>
                  <a:pt x="1049" y="54"/>
                  <a:pt x="1049" y="54"/>
                </a:cubicBezTo>
                <a:cubicBezTo>
                  <a:pt x="1008" y="50"/>
                  <a:pt x="950" y="45"/>
                  <a:pt x="898" y="43"/>
                </a:cubicBezTo>
                <a:cubicBezTo>
                  <a:pt x="892" y="43"/>
                  <a:pt x="897" y="43"/>
                  <a:pt x="901" y="44"/>
                </a:cubicBezTo>
                <a:cubicBezTo>
                  <a:pt x="926" y="45"/>
                  <a:pt x="948" y="46"/>
                  <a:pt x="975" y="48"/>
                </a:cubicBezTo>
                <a:cubicBezTo>
                  <a:pt x="984" y="50"/>
                  <a:pt x="974" y="49"/>
                  <a:pt x="954" y="48"/>
                </a:cubicBezTo>
                <a:cubicBezTo>
                  <a:pt x="937" y="47"/>
                  <a:pt x="914" y="45"/>
                  <a:pt x="893" y="45"/>
                </a:cubicBezTo>
                <a:cubicBezTo>
                  <a:pt x="871" y="44"/>
                  <a:pt x="851" y="43"/>
                  <a:pt x="841" y="43"/>
                </a:cubicBezTo>
                <a:cubicBezTo>
                  <a:pt x="791" y="42"/>
                  <a:pt x="742" y="43"/>
                  <a:pt x="693" y="45"/>
                </a:cubicBezTo>
                <a:cubicBezTo>
                  <a:pt x="689" y="45"/>
                  <a:pt x="689" y="45"/>
                  <a:pt x="689" y="45"/>
                </a:cubicBezTo>
                <a:cubicBezTo>
                  <a:pt x="689" y="45"/>
                  <a:pt x="689" y="45"/>
                  <a:pt x="689" y="45"/>
                </a:cubicBezTo>
                <a:cubicBezTo>
                  <a:pt x="688" y="45"/>
                  <a:pt x="688" y="45"/>
                  <a:pt x="688" y="45"/>
                </a:cubicBezTo>
                <a:cubicBezTo>
                  <a:pt x="686" y="45"/>
                  <a:pt x="686" y="45"/>
                  <a:pt x="686" y="45"/>
                </a:cubicBezTo>
                <a:cubicBezTo>
                  <a:pt x="686" y="45"/>
                  <a:pt x="687" y="45"/>
                  <a:pt x="688" y="45"/>
                </a:cubicBezTo>
                <a:cubicBezTo>
                  <a:pt x="689" y="45"/>
                  <a:pt x="689" y="45"/>
                  <a:pt x="689" y="45"/>
                </a:cubicBezTo>
                <a:cubicBezTo>
                  <a:pt x="689" y="45"/>
                  <a:pt x="689" y="45"/>
                  <a:pt x="689" y="45"/>
                </a:cubicBezTo>
                <a:cubicBezTo>
                  <a:pt x="689" y="45"/>
                  <a:pt x="689" y="45"/>
                  <a:pt x="689" y="45"/>
                </a:cubicBezTo>
                <a:cubicBezTo>
                  <a:pt x="692" y="45"/>
                  <a:pt x="692" y="45"/>
                  <a:pt x="692" y="45"/>
                </a:cubicBezTo>
                <a:cubicBezTo>
                  <a:pt x="701" y="45"/>
                  <a:pt x="701" y="45"/>
                  <a:pt x="701" y="45"/>
                </a:cubicBezTo>
                <a:cubicBezTo>
                  <a:pt x="701" y="45"/>
                  <a:pt x="703" y="44"/>
                  <a:pt x="707" y="44"/>
                </a:cubicBezTo>
                <a:cubicBezTo>
                  <a:pt x="756" y="43"/>
                  <a:pt x="811" y="43"/>
                  <a:pt x="855" y="43"/>
                </a:cubicBezTo>
                <a:cubicBezTo>
                  <a:pt x="873" y="44"/>
                  <a:pt x="908" y="45"/>
                  <a:pt x="926" y="47"/>
                </a:cubicBezTo>
                <a:cubicBezTo>
                  <a:pt x="922" y="47"/>
                  <a:pt x="907" y="46"/>
                  <a:pt x="888" y="46"/>
                </a:cubicBezTo>
                <a:cubicBezTo>
                  <a:pt x="907" y="46"/>
                  <a:pt x="925" y="48"/>
                  <a:pt x="941" y="49"/>
                </a:cubicBezTo>
                <a:cubicBezTo>
                  <a:pt x="955" y="49"/>
                  <a:pt x="978" y="51"/>
                  <a:pt x="985" y="52"/>
                </a:cubicBezTo>
                <a:cubicBezTo>
                  <a:pt x="986" y="52"/>
                  <a:pt x="984" y="52"/>
                  <a:pt x="985" y="52"/>
                </a:cubicBezTo>
                <a:cubicBezTo>
                  <a:pt x="986" y="52"/>
                  <a:pt x="996" y="53"/>
                  <a:pt x="997" y="53"/>
                </a:cubicBezTo>
                <a:cubicBezTo>
                  <a:pt x="1004" y="53"/>
                  <a:pt x="1003" y="53"/>
                  <a:pt x="1011" y="54"/>
                </a:cubicBezTo>
                <a:cubicBezTo>
                  <a:pt x="1022" y="55"/>
                  <a:pt x="1022" y="55"/>
                  <a:pt x="1029" y="56"/>
                </a:cubicBezTo>
                <a:cubicBezTo>
                  <a:pt x="1067" y="59"/>
                  <a:pt x="1104" y="64"/>
                  <a:pt x="1142" y="69"/>
                </a:cubicBezTo>
                <a:cubicBezTo>
                  <a:pt x="1154" y="71"/>
                  <a:pt x="1154" y="71"/>
                  <a:pt x="1154" y="71"/>
                </a:cubicBezTo>
                <a:cubicBezTo>
                  <a:pt x="1158" y="72"/>
                  <a:pt x="1155" y="72"/>
                  <a:pt x="1159" y="72"/>
                </a:cubicBezTo>
                <a:cubicBezTo>
                  <a:pt x="1162" y="73"/>
                  <a:pt x="1161" y="72"/>
                  <a:pt x="1165" y="73"/>
                </a:cubicBezTo>
                <a:cubicBezTo>
                  <a:pt x="1179" y="75"/>
                  <a:pt x="1196" y="78"/>
                  <a:pt x="1211" y="81"/>
                </a:cubicBezTo>
                <a:cubicBezTo>
                  <a:pt x="1229" y="84"/>
                  <a:pt x="1249" y="88"/>
                  <a:pt x="1267" y="94"/>
                </a:cubicBezTo>
                <a:cubicBezTo>
                  <a:pt x="1275" y="97"/>
                  <a:pt x="1284" y="101"/>
                  <a:pt x="1291" y="105"/>
                </a:cubicBezTo>
                <a:cubicBezTo>
                  <a:pt x="1298" y="109"/>
                  <a:pt x="1303" y="114"/>
                  <a:pt x="1305" y="119"/>
                </a:cubicBezTo>
                <a:cubicBezTo>
                  <a:pt x="1306" y="122"/>
                  <a:pt x="1306" y="121"/>
                  <a:pt x="1306" y="121"/>
                </a:cubicBezTo>
                <a:cubicBezTo>
                  <a:pt x="1306" y="121"/>
                  <a:pt x="1306" y="121"/>
                  <a:pt x="1307" y="124"/>
                </a:cubicBezTo>
                <a:cubicBezTo>
                  <a:pt x="1307" y="125"/>
                  <a:pt x="1307" y="126"/>
                  <a:pt x="1307" y="126"/>
                </a:cubicBezTo>
                <a:cubicBezTo>
                  <a:pt x="1307" y="127"/>
                  <a:pt x="1306" y="127"/>
                  <a:pt x="1306" y="128"/>
                </a:cubicBezTo>
                <a:cubicBezTo>
                  <a:pt x="1304" y="130"/>
                  <a:pt x="1302" y="132"/>
                  <a:pt x="1300" y="134"/>
                </a:cubicBezTo>
                <a:cubicBezTo>
                  <a:pt x="1296" y="138"/>
                  <a:pt x="1291" y="142"/>
                  <a:pt x="1285" y="145"/>
                </a:cubicBezTo>
                <a:cubicBezTo>
                  <a:pt x="1274" y="152"/>
                  <a:pt x="1262" y="158"/>
                  <a:pt x="1250" y="163"/>
                </a:cubicBezTo>
                <a:cubicBezTo>
                  <a:pt x="1247" y="164"/>
                  <a:pt x="1244" y="165"/>
                  <a:pt x="1241" y="166"/>
                </a:cubicBezTo>
                <a:cubicBezTo>
                  <a:pt x="1231" y="169"/>
                  <a:pt x="1231" y="169"/>
                  <a:pt x="1231" y="169"/>
                </a:cubicBezTo>
                <a:cubicBezTo>
                  <a:pt x="1224" y="171"/>
                  <a:pt x="1218" y="173"/>
                  <a:pt x="1211" y="175"/>
                </a:cubicBezTo>
                <a:cubicBezTo>
                  <a:pt x="1198" y="178"/>
                  <a:pt x="1184" y="182"/>
                  <a:pt x="1171" y="185"/>
                </a:cubicBezTo>
                <a:cubicBezTo>
                  <a:pt x="1167" y="186"/>
                  <a:pt x="1170" y="185"/>
                  <a:pt x="1164" y="186"/>
                </a:cubicBezTo>
                <a:cubicBezTo>
                  <a:pt x="1156" y="188"/>
                  <a:pt x="1158" y="188"/>
                  <a:pt x="1152" y="189"/>
                </a:cubicBezTo>
                <a:cubicBezTo>
                  <a:pt x="1147" y="190"/>
                  <a:pt x="1144" y="191"/>
                  <a:pt x="1141" y="191"/>
                </a:cubicBezTo>
                <a:cubicBezTo>
                  <a:pt x="1110" y="197"/>
                  <a:pt x="1078" y="201"/>
                  <a:pt x="1045" y="205"/>
                </a:cubicBezTo>
                <a:cubicBezTo>
                  <a:pt x="1013" y="208"/>
                  <a:pt x="980" y="210"/>
                  <a:pt x="947" y="213"/>
                </a:cubicBezTo>
                <a:cubicBezTo>
                  <a:pt x="885" y="217"/>
                  <a:pt x="823" y="220"/>
                  <a:pt x="765" y="221"/>
                </a:cubicBezTo>
                <a:cubicBezTo>
                  <a:pt x="719" y="222"/>
                  <a:pt x="675" y="223"/>
                  <a:pt x="633" y="222"/>
                </a:cubicBezTo>
                <a:cubicBezTo>
                  <a:pt x="578" y="222"/>
                  <a:pt x="530" y="221"/>
                  <a:pt x="478" y="219"/>
                </a:cubicBezTo>
                <a:cubicBezTo>
                  <a:pt x="441" y="218"/>
                  <a:pt x="400" y="216"/>
                  <a:pt x="368" y="214"/>
                </a:cubicBezTo>
                <a:cubicBezTo>
                  <a:pt x="350" y="214"/>
                  <a:pt x="350" y="214"/>
                  <a:pt x="350" y="214"/>
                </a:cubicBezTo>
                <a:cubicBezTo>
                  <a:pt x="321" y="212"/>
                  <a:pt x="321" y="212"/>
                  <a:pt x="321" y="212"/>
                </a:cubicBezTo>
                <a:cubicBezTo>
                  <a:pt x="296" y="210"/>
                  <a:pt x="270" y="209"/>
                  <a:pt x="244" y="206"/>
                </a:cubicBezTo>
                <a:cubicBezTo>
                  <a:pt x="215" y="204"/>
                  <a:pt x="188" y="201"/>
                  <a:pt x="160" y="198"/>
                </a:cubicBezTo>
                <a:cubicBezTo>
                  <a:pt x="144" y="196"/>
                  <a:pt x="129" y="194"/>
                  <a:pt x="114" y="191"/>
                </a:cubicBezTo>
                <a:cubicBezTo>
                  <a:pt x="103" y="189"/>
                  <a:pt x="93" y="187"/>
                  <a:pt x="82" y="185"/>
                </a:cubicBezTo>
                <a:cubicBezTo>
                  <a:pt x="68" y="182"/>
                  <a:pt x="53" y="178"/>
                  <a:pt x="40" y="172"/>
                </a:cubicBezTo>
                <a:cubicBezTo>
                  <a:pt x="33" y="170"/>
                  <a:pt x="26" y="166"/>
                  <a:pt x="22" y="163"/>
                </a:cubicBezTo>
                <a:cubicBezTo>
                  <a:pt x="17" y="159"/>
                  <a:pt x="14" y="154"/>
                  <a:pt x="14" y="149"/>
                </a:cubicBezTo>
                <a:cubicBezTo>
                  <a:pt x="14" y="144"/>
                  <a:pt x="19" y="137"/>
                  <a:pt x="26" y="131"/>
                </a:cubicBezTo>
                <a:cubicBezTo>
                  <a:pt x="33" y="126"/>
                  <a:pt x="41" y="121"/>
                  <a:pt x="50" y="117"/>
                </a:cubicBezTo>
                <a:cubicBezTo>
                  <a:pt x="67" y="108"/>
                  <a:pt x="85" y="101"/>
                  <a:pt x="103" y="95"/>
                </a:cubicBezTo>
                <a:cubicBezTo>
                  <a:pt x="144" y="82"/>
                  <a:pt x="195" y="70"/>
                  <a:pt x="235" y="61"/>
                </a:cubicBezTo>
                <a:cubicBezTo>
                  <a:pt x="268" y="55"/>
                  <a:pt x="302" y="49"/>
                  <a:pt x="340" y="44"/>
                </a:cubicBezTo>
                <a:cubicBezTo>
                  <a:pt x="350" y="42"/>
                  <a:pt x="350" y="42"/>
                  <a:pt x="350" y="42"/>
                </a:cubicBezTo>
                <a:cubicBezTo>
                  <a:pt x="407" y="35"/>
                  <a:pt x="471" y="28"/>
                  <a:pt x="517" y="25"/>
                </a:cubicBezTo>
                <a:cubicBezTo>
                  <a:pt x="534" y="24"/>
                  <a:pt x="549" y="23"/>
                  <a:pt x="565" y="22"/>
                </a:cubicBezTo>
                <a:cubicBezTo>
                  <a:pt x="583" y="21"/>
                  <a:pt x="599" y="20"/>
                  <a:pt x="616" y="19"/>
                </a:cubicBezTo>
                <a:cubicBezTo>
                  <a:pt x="632" y="19"/>
                  <a:pt x="632" y="19"/>
                  <a:pt x="632" y="19"/>
                </a:cubicBezTo>
                <a:cubicBezTo>
                  <a:pt x="649" y="18"/>
                  <a:pt x="666" y="17"/>
                  <a:pt x="684" y="17"/>
                </a:cubicBezTo>
                <a:cubicBezTo>
                  <a:pt x="712" y="16"/>
                  <a:pt x="742" y="16"/>
                  <a:pt x="774" y="16"/>
                </a:cubicBezTo>
                <a:cubicBezTo>
                  <a:pt x="799" y="16"/>
                  <a:pt x="836" y="16"/>
                  <a:pt x="864" y="16"/>
                </a:cubicBezTo>
                <a:cubicBezTo>
                  <a:pt x="912" y="18"/>
                  <a:pt x="961" y="19"/>
                  <a:pt x="1010" y="23"/>
                </a:cubicBezTo>
                <a:cubicBezTo>
                  <a:pt x="1026" y="24"/>
                  <a:pt x="1041" y="26"/>
                  <a:pt x="1058" y="27"/>
                </a:cubicBezTo>
                <a:cubicBezTo>
                  <a:pt x="1075" y="29"/>
                  <a:pt x="1096" y="31"/>
                  <a:pt x="1117" y="35"/>
                </a:cubicBezTo>
                <a:cubicBezTo>
                  <a:pt x="1123" y="36"/>
                  <a:pt x="1123" y="36"/>
                  <a:pt x="1123" y="36"/>
                </a:cubicBezTo>
                <a:cubicBezTo>
                  <a:pt x="1123" y="36"/>
                  <a:pt x="1123" y="36"/>
                  <a:pt x="1123" y="36"/>
                </a:cubicBezTo>
                <a:cubicBezTo>
                  <a:pt x="1124" y="36"/>
                  <a:pt x="1124" y="36"/>
                  <a:pt x="1124" y="36"/>
                </a:cubicBezTo>
                <a:cubicBezTo>
                  <a:pt x="1125" y="36"/>
                  <a:pt x="1125" y="36"/>
                  <a:pt x="1125" y="36"/>
                </a:cubicBezTo>
                <a:cubicBezTo>
                  <a:pt x="1125" y="36"/>
                  <a:pt x="1127" y="36"/>
                  <a:pt x="1127" y="37"/>
                </a:cubicBezTo>
                <a:cubicBezTo>
                  <a:pt x="1127" y="38"/>
                  <a:pt x="1128" y="36"/>
                  <a:pt x="1129" y="37"/>
                </a:cubicBezTo>
                <a:cubicBezTo>
                  <a:pt x="1129" y="37"/>
                  <a:pt x="1129" y="37"/>
                  <a:pt x="1129" y="38"/>
                </a:cubicBezTo>
                <a:cubicBezTo>
                  <a:pt x="1129" y="38"/>
                  <a:pt x="1129" y="38"/>
                  <a:pt x="1130" y="38"/>
                </a:cubicBezTo>
                <a:cubicBezTo>
                  <a:pt x="1130" y="38"/>
                  <a:pt x="1130" y="39"/>
                  <a:pt x="1131" y="39"/>
                </a:cubicBezTo>
                <a:cubicBezTo>
                  <a:pt x="1131" y="39"/>
                  <a:pt x="1131" y="39"/>
                  <a:pt x="1131" y="39"/>
                </a:cubicBezTo>
                <a:cubicBezTo>
                  <a:pt x="1132" y="39"/>
                  <a:pt x="1132" y="39"/>
                  <a:pt x="1133" y="39"/>
                </a:cubicBezTo>
                <a:cubicBezTo>
                  <a:pt x="1133" y="39"/>
                  <a:pt x="1134" y="39"/>
                  <a:pt x="1134" y="39"/>
                </a:cubicBezTo>
                <a:cubicBezTo>
                  <a:pt x="1135" y="39"/>
                  <a:pt x="1135" y="39"/>
                  <a:pt x="1135" y="39"/>
                </a:cubicBezTo>
                <a:cubicBezTo>
                  <a:pt x="1136" y="39"/>
                  <a:pt x="1136" y="39"/>
                  <a:pt x="1137" y="38"/>
                </a:cubicBezTo>
                <a:cubicBezTo>
                  <a:pt x="1137" y="38"/>
                  <a:pt x="1138" y="38"/>
                  <a:pt x="1138" y="38"/>
                </a:cubicBezTo>
                <a:cubicBezTo>
                  <a:pt x="1138" y="38"/>
                  <a:pt x="1139" y="38"/>
                  <a:pt x="1139" y="38"/>
                </a:cubicBezTo>
                <a:cubicBezTo>
                  <a:pt x="1140" y="37"/>
                  <a:pt x="1141" y="36"/>
                  <a:pt x="1142" y="36"/>
                </a:cubicBezTo>
                <a:cubicBezTo>
                  <a:pt x="1142" y="36"/>
                  <a:pt x="1142" y="35"/>
                  <a:pt x="1143" y="35"/>
                </a:cubicBezTo>
                <a:cubicBezTo>
                  <a:pt x="1143" y="35"/>
                  <a:pt x="1143" y="35"/>
                  <a:pt x="1143" y="35"/>
                </a:cubicBezTo>
                <a:cubicBezTo>
                  <a:pt x="1143" y="34"/>
                  <a:pt x="1143" y="33"/>
                  <a:pt x="1144" y="33"/>
                </a:cubicBezTo>
                <a:cubicBezTo>
                  <a:pt x="1144" y="33"/>
                  <a:pt x="1144" y="33"/>
                  <a:pt x="1144" y="33"/>
                </a:cubicBezTo>
                <a:cubicBezTo>
                  <a:pt x="1144" y="32"/>
                  <a:pt x="1144" y="31"/>
                  <a:pt x="1144" y="30"/>
                </a:cubicBezTo>
                <a:cubicBezTo>
                  <a:pt x="1144" y="29"/>
                  <a:pt x="1144" y="28"/>
                  <a:pt x="1144" y="28"/>
                </a:cubicBezTo>
                <a:cubicBezTo>
                  <a:pt x="1144" y="28"/>
                  <a:pt x="1144" y="27"/>
                  <a:pt x="1144" y="27"/>
                </a:cubicBezTo>
                <a:cubicBezTo>
                  <a:pt x="1144" y="26"/>
                  <a:pt x="1143" y="26"/>
                  <a:pt x="1143" y="26"/>
                </a:cubicBezTo>
                <a:cubicBezTo>
                  <a:pt x="1143" y="25"/>
                  <a:pt x="1143" y="25"/>
                  <a:pt x="1143" y="25"/>
                </a:cubicBezTo>
                <a:cubicBezTo>
                  <a:pt x="1143" y="25"/>
                  <a:pt x="1142" y="24"/>
                  <a:pt x="1142" y="24"/>
                </a:cubicBezTo>
                <a:cubicBezTo>
                  <a:pt x="1142" y="24"/>
                  <a:pt x="1142" y="24"/>
                  <a:pt x="1142" y="24"/>
                </a:cubicBezTo>
                <a:cubicBezTo>
                  <a:pt x="1141" y="23"/>
                  <a:pt x="1141" y="22"/>
                  <a:pt x="1140" y="22"/>
                </a:cubicBezTo>
                <a:cubicBezTo>
                  <a:pt x="1140" y="22"/>
                  <a:pt x="1139" y="21"/>
                  <a:pt x="1139" y="21"/>
                </a:cubicBezTo>
                <a:cubicBezTo>
                  <a:pt x="1138" y="21"/>
                  <a:pt x="1137" y="21"/>
                  <a:pt x="1137" y="20"/>
                </a:cubicBezTo>
                <a:cubicBezTo>
                  <a:pt x="1137" y="20"/>
                  <a:pt x="1137" y="20"/>
                  <a:pt x="1137" y="20"/>
                </a:cubicBezTo>
                <a:cubicBezTo>
                  <a:pt x="1137" y="20"/>
                  <a:pt x="1136" y="20"/>
                  <a:pt x="1136" y="20"/>
                </a:cubicBezTo>
                <a:cubicBezTo>
                  <a:pt x="1136" y="20"/>
                  <a:pt x="1135" y="20"/>
                  <a:pt x="1135" y="20"/>
                </a:cubicBezTo>
                <a:cubicBezTo>
                  <a:pt x="1135" y="20"/>
                  <a:pt x="1134" y="19"/>
                  <a:pt x="1134" y="19"/>
                </a:cubicBezTo>
                <a:cubicBezTo>
                  <a:pt x="1134" y="19"/>
                  <a:pt x="1134" y="20"/>
                  <a:pt x="1133" y="20"/>
                </a:cubicBezTo>
                <a:cubicBezTo>
                  <a:pt x="1133" y="20"/>
                  <a:pt x="1132" y="19"/>
                  <a:pt x="1132" y="19"/>
                </a:cubicBezTo>
                <a:cubicBezTo>
                  <a:pt x="1131" y="19"/>
                  <a:pt x="1131" y="19"/>
                  <a:pt x="1131" y="19"/>
                </a:cubicBezTo>
                <a:cubicBezTo>
                  <a:pt x="1131" y="19"/>
                  <a:pt x="1130" y="19"/>
                  <a:pt x="1130" y="20"/>
                </a:cubicBezTo>
                <a:cubicBezTo>
                  <a:pt x="1130" y="20"/>
                  <a:pt x="1128" y="19"/>
                  <a:pt x="1127" y="20"/>
                </a:cubicBezTo>
                <a:cubicBezTo>
                  <a:pt x="1127" y="19"/>
                  <a:pt x="1127" y="19"/>
                  <a:pt x="1126" y="19"/>
                </a:cubicBezTo>
                <a:cubicBezTo>
                  <a:pt x="1126" y="19"/>
                  <a:pt x="1126" y="19"/>
                  <a:pt x="1126" y="19"/>
                </a:cubicBezTo>
                <a:cubicBezTo>
                  <a:pt x="1126" y="19"/>
                  <a:pt x="1126" y="19"/>
                  <a:pt x="1126" y="19"/>
                </a:cubicBezTo>
                <a:cubicBezTo>
                  <a:pt x="1122" y="19"/>
                  <a:pt x="1122" y="19"/>
                  <a:pt x="1122" y="19"/>
                </a:cubicBezTo>
                <a:cubicBezTo>
                  <a:pt x="1103" y="16"/>
                  <a:pt x="1103" y="16"/>
                  <a:pt x="1103" y="16"/>
                </a:cubicBezTo>
                <a:cubicBezTo>
                  <a:pt x="1098" y="15"/>
                  <a:pt x="1092" y="15"/>
                  <a:pt x="1087" y="14"/>
                </a:cubicBezTo>
                <a:cubicBezTo>
                  <a:pt x="1078" y="13"/>
                  <a:pt x="1067" y="12"/>
                  <a:pt x="1056" y="11"/>
                </a:cubicBezTo>
                <a:cubicBezTo>
                  <a:pt x="1037" y="9"/>
                  <a:pt x="1021" y="8"/>
                  <a:pt x="1005" y="7"/>
                </a:cubicBezTo>
                <a:cubicBezTo>
                  <a:pt x="981" y="5"/>
                  <a:pt x="964" y="4"/>
                  <a:pt x="944" y="3"/>
                </a:cubicBezTo>
                <a:cubicBezTo>
                  <a:pt x="920" y="2"/>
                  <a:pt x="920" y="2"/>
                  <a:pt x="920" y="2"/>
                </a:cubicBezTo>
                <a:cubicBezTo>
                  <a:pt x="898" y="2"/>
                  <a:pt x="898" y="2"/>
                  <a:pt x="898" y="2"/>
                </a:cubicBezTo>
                <a:cubicBezTo>
                  <a:pt x="875" y="1"/>
                  <a:pt x="875" y="1"/>
                  <a:pt x="875" y="1"/>
                </a:cubicBezTo>
                <a:cubicBezTo>
                  <a:pt x="860" y="1"/>
                  <a:pt x="860" y="1"/>
                  <a:pt x="860" y="1"/>
                </a:cubicBezTo>
                <a:cubicBezTo>
                  <a:pt x="844" y="0"/>
                  <a:pt x="844" y="0"/>
                  <a:pt x="844" y="0"/>
                </a:cubicBezTo>
                <a:cubicBezTo>
                  <a:pt x="824" y="0"/>
                  <a:pt x="824" y="0"/>
                  <a:pt x="824" y="0"/>
                </a:cubicBezTo>
                <a:cubicBezTo>
                  <a:pt x="800" y="0"/>
                  <a:pt x="773" y="0"/>
                  <a:pt x="750" y="1"/>
                </a:cubicBezTo>
                <a:cubicBezTo>
                  <a:pt x="708" y="1"/>
                  <a:pt x="671" y="2"/>
                  <a:pt x="622" y="4"/>
                </a:cubicBezTo>
                <a:cubicBezTo>
                  <a:pt x="587" y="6"/>
                  <a:pt x="587" y="6"/>
                  <a:pt x="587" y="6"/>
                </a:cubicBezTo>
                <a:cubicBezTo>
                  <a:pt x="584" y="6"/>
                  <a:pt x="584" y="6"/>
                  <a:pt x="580" y="6"/>
                </a:cubicBezTo>
                <a:cubicBezTo>
                  <a:pt x="554" y="7"/>
                  <a:pt x="527" y="10"/>
                  <a:pt x="500" y="11"/>
                </a:cubicBezTo>
                <a:cubicBezTo>
                  <a:pt x="497" y="12"/>
                  <a:pt x="497" y="12"/>
                  <a:pt x="497" y="12"/>
                </a:cubicBezTo>
                <a:cubicBezTo>
                  <a:pt x="460" y="14"/>
                  <a:pt x="414" y="19"/>
                  <a:pt x="385" y="23"/>
                </a:cubicBezTo>
                <a:cubicBezTo>
                  <a:pt x="363" y="25"/>
                  <a:pt x="337" y="29"/>
                  <a:pt x="309" y="33"/>
                </a:cubicBezTo>
                <a:cubicBezTo>
                  <a:pt x="297" y="35"/>
                  <a:pt x="284" y="37"/>
                  <a:pt x="272" y="39"/>
                </a:cubicBezTo>
                <a:cubicBezTo>
                  <a:pt x="249" y="44"/>
                  <a:pt x="218" y="50"/>
                  <a:pt x="196" y="55"/>
                </a:cubicBezTo>
                <a:cubicBezTo>
                  <a:pt x="176" y="60"/>
                  <a:pt x="176" y="60"/>
                  <a:pt x="176" y="60"/>
                </a:cubicBezTo>
                <a:cubicBezTo>
                  <a:pt x="164" y="63"/>
                  <a:pt x="152" y="66"/>
                  <a:pt x="139" y="69"/>
                </a:cubicBezTo>
                <a:cubicBezTo>
                  <a:pt x="115" y="76"/>
                  <a:pt x="89" y="84"/>
                  <a:pt x="65" y="94"/>
                </a:cubicBezTo>
                <a:cubicBezTo>
                  <a:pt x="53" y="99"/>
                  <a:pt x="41" y="104"/>
                  <a:pt x="30" y="111"/>
                </a:cubicBezTo>
                <a:cubicBezTo>
                  <a:pt x="25" y="114"/>
                  <a:pt x="19" y="118"/>
                  <a:pt x="15" y="122"/>
                </a:cubicBezTo>
                <a:cubicBezTo>
                  <a:pt x="10" y="127"/>
                  <a:pt x="5" y="131"/>
                  <a:pt x="2" y="138"/>
                </a:cubicBezTo>
                <a:cubicBezTo>
                  <a:pt x="1" y="142"/>
                  <a:pt x="0" y="146"/>
                  <a:pt x="0" y="151"/>
                </a:cubicBezTo>
                <a:cubicBezTo>
                  <a:pt x="0" y="155"/>
                  <a:pt x="1" y="159"/>
                  <a:pt x="3" y="163"/>
                </a:cubicBezTo>
                <a:cubicBezTo>
                  <a:pt x="4" y="165"/>
                  <a:pt x="6" y="166"/>
                  <a:pt x="7" y="168"/>
                </a:cubicBezTo>
                <a:cubicBezTo>
                  <a:pt x="8" y="169"/>
                  <a:pt x="10" y="171"/>
                  <a:pt x="11" y="172"/>
                </a:cubicBezTo>
                <a:cubicBezTo>
                  <a:pt x="14" y="175"/>
                  <a:pt x="17" y="177"/>
                  <a:pt x="21" y="179"/>
                </a:cubicBezTo>
                <a:cubicBezTo>
                  <a:pt x="33" y="186"/>
                  <a:pt x="45" y="190"/>
                  <a:pt x="58" y="193"/>
                </a:cubicBezTo>
                <a:cubicBezTo>
                  <a:pt x="70" y="197"/>
                  <a:pt x="83" y="200"/>
                  <a:pt x="95" y="202"/>
                </a:cubicBezTo>
                <a:cubicBezTo>
                  <a:pt x="101" y="203"/>
                  <a:pt x="108" y="204"/>
                  <a:pt x="113" y="205"/>
                </a:cubicBezTo>
                <a:cubicBezTo>
                  <a:pt x="128" y="208"/>
                  <a:pt x="142" y="210"/>
                  <a:pt x="158" y="212"/>
                </a:cubicBezTo>
                <a:cubicBezTo>
                  <a:pt x="197" y="217"/>
                  <a:pt x="236" y="220"/>
                  <a:pt x="272" y="223"/>
                </a:cubicBezTo>
                <a:cubicBezTo>
                  <a:pt x="318" y="226"/>
                  <a:pt x="386" y="230"/>
                  <a:pt x="440" y="232"/>
                </a:cubicBezTo>
                <a:cubicBezTo>
                  <a:pt x="452" y="232"/>
                  <a:pt x="464" y="233"/>
                  <a:pt x="476" y="233"/>
                </a:cubicBezTo>
                <a:cubicBezTo>
                  <a:pt x="515" y="234"/>
                  <a:pt x="564" y="235"/>
                  <a:pt x="605" y="236"/>
                </a:cubicBezTo>
                <a:cubicBezTo>
                  <a:pt x="690" y="237"/>
                  <a:pt x="777" y="235"/>
                  <a:pt x="863" y="231"/>
                </a:cubicBezTo>
                <a:cubicBezTo>
                  <a:pt x="906" y="229"/>
                  <a:pt x="950" y="227"/>
                  <a:pt x="992" y="223"/>
                </a:cubicBezTo>
                <a:cubicBezTo>
                  <a:pt x="1035" y="220"/>
                  <a:pt x="1078" y="216"/>
                  <a:pt x="1120" y="209"/>
                </a:cubicBezTo>
                <a:cubicBezTo>
                  <a:pt x="1133" y="207"/>
                  <a:pt x="1153" y="203"/>
                  <a:pt x="1164" y="200"/>
                </a:cubicBezTo>
                <a:cubicBezTo>
                  <a:pt x="1167" y="200"/>
                  <a:pt x="1174" y="198"/>
                  <a:pt x="1180" y="197"/>
                </a:cubicBezTo>
                <a:cubicBezTo>
                  <a:pt x="1201" y="191"/>
                  <a:pt x="1226" y="184"/>
                  <a:pt x="1252" y="176"/>
                </a:cubicBezTo>
                <a:cubicBezTo>
                  <a:pt x="1259" y="174"/>
                  <a:pt x="1274" y="167"/>
                  <a:pt x="1282" y="162"/>
                </a:cubicBezTo>
                <a:cubicBezTo>
                  <a:pt x="1286" y="160"/>
                  <a:pt x="1277" y="165"/>
                  <a:pt x="1284" y="161"/>
                </a:cubicBezTo>
                <a:cubicBezTo>
                  <a:pt x="1288" y="159"/>
                  <a:pt x="1294" y="155"/>
                  <a:pt x="1301" y="150"/>
                </a:cubicBezTo>
                <a:cubicBezTo>
                  <a:pt x="1304" y="148"/>
                  <a:pt x="1308" y="145"/>
                  <a:pt x="1311" y="141"/>
                </a:cubicBezTo>
                <a:cubicBezTo>
                  <a:pt x="1313" y="139"/>
                  <a:pt x="1315" y="137"/>
                  <a:pt x="1317" y="134"/>
                </a:cubicBezTo>
                <a:cubicBezTo>
                  <a:pt x="1317" y="133"/>
                  <a:pt x="1318" y="132"/>
                  <a:pt x="1319" y="130"/>
                </a:cubicBezTo>
                <a:cubicBezTo>
                  <a:pt x="1319" y="129"/>
                  <a:pt x="1319" y="128"/>
                  <a:pt x="1319" y="127"/>
                </a:cubicBezTo>
                <a:cubicBezTo>
                  <a:pt x="1319" y="126"/>
                  <a:pt x="1319" y="126"/>
                  <a:pt x="1319" y="126"/>
                </a:cubicBezTo>
                <a:close/>
                <a:moveTo>
                  <a:pt x="1104" y="52"/>
                </a:moveTo>
                <a:cubicBezTo>
                  <a:pt x="1102" y="51"/>
                  <a:pt x="1092" y="50"/>
                  <a:pt x="1091" y="50"/>
                </a:cubicBezTo>
                <a:cubicBezTo>
                  <a:pt x="1095" y="50"/>
                  <a:pt x="1103" y="52"/>
                  <a:pt x="1104" y="52"/>
                </a:cubicBezTo>
                <a:close/>
                <a:moveTo>
                  <a:pt x="985" y="52"/>
                </a:moveTo>
                <a:cubicBezTo>
                  <a:pt x="985" y="52"/>
                  <a:pt x="985" y="52"/>
                  <a:pt x="985" y="52"/>
                </a:cubicBezTo>
                <a:cubicBezTo>
                  <a:pt x="985" y="52"/>
                  <a:pt x="985" y="52"/>
                  <a:pt x="985" y="52"/>
                </a:cubicBezTo>
                <a:close/>
                <a:moveTo>
                  <a:pt x="689" y="44"/>
                </a:moveTo>
                <a:cubicBezTo>
                  <a:pt x="689" y="43"/>
                  <a:pt x="688" y="44"/>
                  <a:pt x="688" y="43"/>
                </a:cubicBezTo>
                <a:cubicBezTo>
                  <a:pt x="689" y="43"/>
                  <a:pt x="689" y="43"/>
                  <a:pt x="689" y="43"/>
                </a:cubicBezTo>
                <a:cubicBezTo>
                  <a:pt x="689" y="43"/>
                  <a:pt x="687" y="43"/>
                  <a:pt x="687" y="43"/>
                </a:cubicBezTo>
                <a:cubicBezTo>
                  <a:pt x="687" y="43"/>
                  <a:pt x="688" y="44"/>
                  <a:pt x="688" y="43"/>
                </a:cubicBezTo>
                <a:cubicBezTo>
                  <a:pt x="688" y="43"/>
                  <a:pt x="688" y="43"/>
                  <a:pt x="688" y="44"/>
                </a:cubicBezTo>
                <a:cubicBezTo>
                  <a:pt x="688" y="44"/>
                  <a:pt x="688" y="43"/>
                  <a:pt x="688" y="43"/>
                </a:cubicBezTo>
                <a:cubicBezTo>
                  <a:pt x="688" y="44"/>
                  <a:pt x="688" y="44"/>
                  <a:pt x="688" y="44"/>
                </a:cubicBezTo>
                <a:cubicBezTo>
                  <a:pt x="689" y="44"/>
                  <a:pt x="689" y="44"/>
                  <a:pt x="689" y="44"/>
                </a:cubicBezTo>
                <a:close/>
                <a:moveTo>
                  <a:pt x="1041" y="46"/>
                </a:moveTo>
                <a:cubicBezTo>
                  <a:pt x="1044" y="47"/>
                  <a:pt x="1051" y="47"/>
                  <a:pt x="1053" y="48"/>
                </a:cubicBezTo>
                <a:cubicBezTo>
                  <a:pt x="1049" y="47"/>
                  <a:pt x="1042" y="46"/>
                  <a:pt x="1041" y="46"/>
                </a:cubicBezTo>
                <a:close/>
                <a:moveTo>
                  <a:pt x="689" y="39"/>
                </a:moveTo>
                <a:cubicBezTo>
                  <a:pt x="689" y="39"/>
                  <a:pt x="688" y="39"/>
                  <a:pt x="688" y="39"/>
                </a:cubicBezTo>
                <a:cubicBezTo>
                  <a:pt x="689" y="39"/>
                  <a:pt x="689" y="39"/>
                  <a:pt x="689" y="39"/>
                </a:cubicBezTo>
                <a:close/>
                <a:moveTo>
                  <a:pt x="688" y="45"/>
                </a:moveTo>
                <a:cubicBezTo>
                  <a:pt x="688" y="45"/>
                  <a:pt x="688" y="45"/>
                  <a:pt x="687" y="45"/>
                </a:cubicBezTo>
                <a:cubicBezTo>
                  <a:pt x="688" y="45"/>
                  <a:pt x="688" y="45"/>
                  <a:pt x="688" y="45"/>
                </a:cubicBezTo>
                <a:close/>
                <a:moveTo>
                  <a:pt x="863" y="47"/>
                </a:moveTo>
                <a:cubicBezTo>
                  <a:pt x="849" y="46"/>
                  <a:pt x="839" y="46"/>
                  <a:pt x="830" y="46"/>
                </a:cubicBezTo>
                <a:cubicBezTo>
                  <a:pt x="838" y="46"/>
                  <a:pt x="848" y="46"/>
                  <a:pt x="853" y="47"/>
                </a:cubicBezTo>
                <a:cubicBezTo>
                  <a:pt x="855" y="46"/>
                  <a:pt x="860" y="47"/>
                  <a:pt x="863" y="47"/>
                </a:cubicBezTo>
                <a:close/>
                <a:moveTo>
                  <a:pt x="1279" y="100"/>
                </a:moveTo>
                <a:cubicBezTo>
                  <a:pt x="1276" y="98"/>
                  <a:pt x="1271" y="96"/>
                  <a:pt x="1270" y="96"/>
                </a:cubicBezTo>
                <a:cubicBezTo>
                  <a:pt x="1274" y="98"/>
                  <a:pt x="1277" y="99"/>
                  <a:pt x="1279" y="100"/>
                </a:cubicBezTo>
                <a:close/>
                <a:moveTo>
                  <a:pt x="688" y="39"/>
                </a:moveTo>
                <a:cubicBezTo>
                  <a:pt x="688" y="39"/>
                  <a:pt x="688" y="39"/>
                  <a:pt x="688" y="39"/>
                </a:cubicBezTo>
                <a:cubicBezTo>
                  <a:pt x="688" y="39"/>
                  <a:pt x="688" y="39"/>
                  <a:pt x="688" y="39"/>
                </a:cubicBezTo>
                <a:cubicBezTo>
                  <a:pt x="688" y="39"/>
                  <a:pt x="688" y="39"/>
                  <a:pt x="688" y="39"/>
                </a:cubicBezTo>
                <a:close/>
                <a:moveTo>
                  <a:pt x="688" y="46"/>
                </a:moveTo>
                <a:cubicBezTo>
                  <a:pt x="688" y="46"/>
                  <a:pt x="689" y="46"/>
                  <a:pt x="689" y="46"/>
                </a:cubicBezTo>
                <a:cubicBezTo>
                  <a:pt x="688" y="46"/>
                  <a:pt x="688" y="46"/>
                  <a:pt x="688" y="46"/>
                </a:cubicBezTo>
                <a:close/>
                <a:moveTo>
                  <a:pt x="769" y="37"/>
                </a:moveTo>
                <a:cubicBezTo>
                  <a:pt x="762" y="37"/>
                  <a:pt x="762" y="37"/>
                  <a:pt x="762" y="37"/>
                </a:cubicBezTo>
                <a:cubicBezTo>
                  <a:pt x="761" y="37"/>
                  <a:pt x="762" y="37"/>
                  <a:pt x="763" y="37"/>
                </a:cubicBezTo>
                <a:cubicBezTo>
                  <a:pt x="768" y="37"/>
                  <a:pt x="769" y="37"/>
                  <a:pt x="769" y="37"/>
                </a:cubicBezTo>
                <a:close/>
                <a:moveTo>
                  <a:pt x="923" y="41"/>
                </a:moveTo>
                <a:cubicBezTo>
                  <a:pt x="912" y="40"/>
                  <a:pt x="912" y="40"/>
                  <a:pt x="912" y="40"/>
                </a:cubicBezTo>
                <a:cubicBezTo>
                  <a:pt x="907" y="40"/>
                  <a:pt x="879" y="39"/>
                  <a:pt x="882" y="39"/>
                </a:cubicBezTo>
                <a:cubicBezTo>
                  <a:pt x="899" y="40"/>
                  <a:pt x="924" y="41"/>
                  <a:pt x="938" y="42"/>
                </a:cubicBezTo>
                <a:cubicBezTo>
                  <a:pt x="933" y="41"/>
                  <a:pt x="928" y="41"/>
                  <a:pt x="923" y="41"/>
                </a:cubicBezTo>
                <a:close/>
                <a:moveTo>
                  <a:pt x="926" y="46"/>
                </a:moveTo>
                <a:cubicBezTo>
                  <a:pt x="967" y="48"/>
                  <a:pt x="967" y="48"/>
                  <a:pt x="967" y="48"/>
                </a:cubicBezTo>
                <a:cubicBezTo>
                  <a:pt x="954" y="47"/>
                  <a:pt x="939" y="46"/>
                  <a:pt x="926" y="46"/>
                </a:cubicBezTo>
                <a:close/>
                <a:moveTo>
                  <a:pt x="683" y="48"/>
                </a:moveTo>
                <a:cubicBezTo>
                  <a:pt x="683" y="48"/>
                  <a:pt x="683" y="48"/>
                  <a:pt x="683" y="48"/>
                </a:cubicBezTo>
                <a:close/>
                <a:moveTo>
                  <a:pt x="985" y="52"/>
                </a:moveTo>
                <a:cubicBezTo>
                  <a:pt x="985" y="52"/>
                  <a:pt x="986" y="52"/>
                  <a:pt x="986" y="52"/>
                </a:cubicBezTo>
                <a:cubicBezTo>
                  <a:pt x="986" y="52"/>
                  <a:pt x="985" y="52"/>
                  <a:pt x="985" y="52"/>
                </a:cubicBezTo>
                <a:close/>
                <a:moveTo>
                  <a:pt x="687" y="40"/>
                </a:moveTo>
                <a:cubicBezTo>
                  <a:pt x="687" y="40"/>
                  <a:pt x="687" y="40"/>
                  <a:pt x="687" y="40"/>
                </a:cubicBezTo>
                <a:cubicBezTo>
                  <a:pt x="687" y="40"/>
                  <a:pt x="687" y="40"/>
                  <a:pt x="687" y="40"/>
                </a:cubicBezTo>
                <a:close/>
                <a:moveTo>
                  <a:pt x="687" y="41"/>
                </a:moveTo>
                <a:cubicBezTo>
                  <a:pt x="687" y="41"/>
                  <a:pt x="687" y="41"/>
                  <a:pt x="687" y="41"/>
                </a:cubicBezTo>
                <a:cubicBezTo>
                  <a:pt x="687" y="41"/>
                  <a:pt x="687" y="41"/>
                  <a:pt x="687" y="41"/>
                </a:cubicBezTo>
                <a:close/>
                <a:moveTo>
                  <a:pt x="689" y="38"/>
                </a:moveTo>
                <a:cubicBezTo>
                  <a:pt x="689" y="38"/>
                  <a:pt x="689" y="38"/>
                  <a:pt x="689" y="38"/>
                </a:cubicBezTo>
                <a:cubicBezTo>
                  <a:pt x="689" y="38"/>
                  <a:pt x="689" y="38"/>
                  <a:pt x="689" y="38"/>
                </a:cubicBezTo>
                <a:cubicBezTo>
                  <a:pt x="689" y="38"/>
                  <a:pt x="689" y="38"/>
                  <a:pt x="689" y="38"/>
                </a:cubicBezTo>
                <a:cubicBezTo>
                  <a:pt x="689" y="38"/>
                  <a:pt x="689" y="38"/>
                  <a:pt x="689" y="38"/>
                </a:cubicBezTo>
                <a:cubicBezTo>
                  <a:pt x="689" y="38"/>
                  <a:pt x="689" y="38"/>
                  <a:pt x="689" y="38"/>
                </a:cubicBezTo>
                <a:cubicBezTo>
                  <a:pt x="689" y="38"/>
                  <a:pt x="690" y="38"/>
                  <a:pt x="690" y="38"/>
                </a:cubicBezTo>
                <a:cubicBezTo>
                  <a:pt x="689" y="38"/>
                  <a:pt x="689" y="38"/>
                  <a:pt x="689" y="38"/>
                </a:cubicBezTo>
                <a:close/>
                <a:moveTo>
                  <a:pt x="689" y="45"/>
                </a:moveTo>
                <a:cubicBezTo>
                  <a:pt x="689" y="44"/>
                  <a:pt x="689" y="45"/>
                  <a:pt x="689" y="45"/>
                </a:cubicBezTo>
                <a:cubicBezTo>
                  <a:pt x="689" y="45"/>
                  <a:pt x="689" y="45"/>
                  <a:pt x="689" y="45"/>
                </a:cubicBezTo>
                <a:close/>
                <a:moveTo>
                  <a:pt x="688" y="39"/>
                </a:moveTo>
                <a:cubicBezTo>
                  <a:pt x="688" y="39"/>
                  <a:pt x="687" y="38"/>
                  <a:pt x="687" y="39"/>
                </a:cubicBezTo>
                <a:cubicBezTo>
                  <a:pt x="687" y="39"/>
                  <a:pt x="688" y="39"/>
                  <a:pt x="688" y="39"/>
                </a:cubicBezTo>
                <a:close/>
                <a:moveTo>
                  <a:pt x="688" y="41"/>
                </a:moveTo>
                <a:cubicBezTo>
                  <a:pt x="688" y="41"/>
                  <a:pt x="688" y="41"/>
                  <a:pt x="688" y="41"/>
                </a:cubicBezTo>
                <a:cubicBezTo>
                  <a:pt x="688" y="41"/>
                  <a:pt x="688" y="41"/>
                  <a:pt x="688" y="41"/>
                </a:cubicBezTo>
                <a:cubicBezTo>
                  <a:pt x="687" y="41"/>
                  <a:pt x="688" y="41"/>
                  <a:pt x="688" y="41"/>
                </a:cubicBezTo>
                <a:close/>
                <a:moveTo>
                  <a:pt x="699" y="40"/>
                </a:moveTo>
                <a:cubicBezTo>
                  <a:pt x="689" y="41"/>
                  <a:pt x="689" y="41"/>
                  <a:pt x="689" y="41"/>
                </a:cubicBezTo>
                <a:cubicBezTo>
                  <a:pt x="689" y="41"/>
                  <a:pt x="688" y="41"/>
                  <a:pt x="688" y="41"/>
                </a:cubicBezTo>
                <a:cubicBezTo>
                  <a:pt x="688" y="41"/>
                  <a:pt x="689" y="41"/>
                  <a:pt x="689" y="41"/>
                </a:cubicBezTo>
                <a:cubicBezTo>
                  <a:pt x="689" y="41"/>
                  <a:pt x="689" y="41"/>
                  <a:pt x="689" y="41"/>
                </a:cubicBezTo>
                <a:lnTo>
                  <a:pt x="699" y="40"/>
                </a:lnTo>
                <a:close/>
                <a:moveTo>
                  <a:pt x="688" y="41"/>
                </a:moveTo>
                <a:cubicBezTo>
                  <a:pt x="688" y="41"/>
                  <a:pt x="688" y="41"/>
                  <a:pt x="688" y="41"/>
                </a:cubicBezTo>
                <a:cubicBezTo>
                  <a:pt x="688" y="41"/>
                  <a:pt x="688" y="41"/>
                  <a:pt x="688" y="41"/>
                </a:cubicBezTo>
                <a:cubicBezTo>
                  <a:pt x="688" y="41"/>
                  <a:pt x="688" y="41"/>
                  <a:pt x="688" y="41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1364A05B-3D63-466A-9F73-333B39F450C6}"/>
              </a:ext>
            </a:extLst>
          </p:cNvPr>
          <p:cNvSpPr/>
          <p:nvPr/>
        </p:nvSpPr>
        <p:spPr>
          <a:xfrm>
            <a:off x="3109926" y="3084235"/>
            <a:ext cx="4524588" cy="2489251"/>
          </a:xfrm>
          <a:prstGeom prst="cloudCallout">
            <a:avLst>
              <a:gd name="adj1" fmla="val 63501"/>
              <a:gd name="adj2" fmla="val 52045"/>
            </a:avLst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LOSS OF SKILLED PERSONNEL</a:t>
            </a:r>
          </a:p>
        </p:txBody>
      </p:sp>
    </p:spTree>
    <p:extLst>
      <p:ext uri="{BB962C8B-B14F-4D97-AF65-F5344CB8AC3E}">
        <p14:creationId xmlns:p14="http://schemas.microsoft.com/office/powerpoint/2010/main" val="270855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FAED65-E5E6-4688-B727-A489E5F0A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782" y="1634618"/>
            <a:ext cx="10079182" cy="50262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81AEED-5366-433E-AEEF-4797A5842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577" y="267139"/>
            <a:ext cx="3429000" cy="7810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C8823F-C145-4776-B210-CB73FE1EB272}"/>
              </a:ext>
            </a:extLst>
          </p:cNvPr>
          <p:cNvSpPr txBox="1"/>
          <p:nvPr/>
        </p:nvSpPr>
        <p:spPr>
          <a:xfrm>
            <a:off x="1561514" y="1037931"/>
            <a:ext cx="9068972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</a:rPr>
              <a:t>AVIATION IN MIDDLE EAST: THE RESILIENCE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DFA5E3-EC0E-4629-AD6F-7B96E087D46B}"/>
              </a:ext>
            </a:extLst>
          </p:cNvPr>
          <p:cNvSpPr/>
          <p:nvPr/>
        </p:nvSpPr>
        <p:spPr>
          <a:xfrm>
            <a:off x="351692" y="0"/>
            <a:ext cx="36576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12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E9E15FD-0CB0-415F-B2F0-52AE983A562F}"/>
              </a:ext>
            </a:extLst>
          </p:cNvPr>
          <p:cNvSpPr/>
          <p:nvPr/>
        </p:nvSpPr>
        <p:spPr>
          <a:xfrm>
            <a:off x="1982638" y="3809294"/>
            <a:ext cx="8226724" cy="707886"/>
          </a:xfrm>
          <a:prstGeom prst="roundRect">
            <a:avLst/>
          </a:prstGeom>
          <a:gradFill>
            <a:gsLst>
              <a:gs pos="100000">
                <a:srgbClr val="00B0F0"/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AGILE SUPPORTIVE REGULATORY AUTHORITY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1122DA4-4331-46B0-8DCE-8244C472B05D}"/>
              </a:ext>
            </a:extLst>
          </p:cNvPr>
          <p:cNvSpPr/>
          <p:nvPr/>
        </p:nvSpPr>
        <p:spPr>
          <a:xfrm>
            <a:off x="1982638" y="4650115"/>
            <a:ext cx="8226724" cy="707886"/>
          </a:xfrm>
          <a:prstGeom prst="roundRect">
            <a:avLst/>
          </a:prstGeom>
          <a:gradFill>
            <a:gsLst>
              <a:gs pos="100000">
                <a:srgbClr val="7030A0"/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DISCIPLINED CAPACITY DOWNSIZING AND COST CONTROLS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8348B8B-2E2A-4191-9D0C-A5B854CFC3AB}"/>
              </a:ext>
            </a:extLst>
          </p:cNvPr>
          <p:cNvSpPr/>
          <p:nvPr/>
        </p:nvSpPr>
        <p:spPr>
          <a:xfrm>
            <a:off x="1982638" y="2966017"/>
            <a:ext cx="8226724" cy="707886"/>
          </a:xfrm>
          <a:prstGeom prst="roundRect">
            <a:avLst/>
          </a:prstGeom>
          <a:gradFill>
            <a:gsLst>
              <a:gs pos="100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PUBLIC HEALTH SAFETY PROTOCOLS INCORPORATED TO OPERATIONS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ED5211A-D605-453E-9DE8-6BF9F706D901}"/>
              </a:ext>
            </a:extLst>
          </p:cNvPr>
          <p:cNvSpPr/>
          <p:nvPr/>
        </p:nvSpPr>
        <p:spPr>
          <a:xfrm>
            <a:off x="1982638" y="5466126"/>
            <a:ext cx="8226724" cy="707886"/>
          </a:xfrm>
          <a:prstGeom prst="roundRect">
            <a:avLst/>
          </a:prstGeom>
          <a:gradFill>
            <a:gsLst>
              <a:gs pos="100000">
                <a:srgbClr val="FF0000"/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OPERATIONAL SAFETY: TRAINING AND CONTROLS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846AE7F-9619-4B7C-A513-7754337DA85C}"/>
              </a:ext>
            </a:extLst>
          </p:cNvPr>
          <p:cNvSpPr/>
          <p:nvPr/>
        </p:nvSpPr>
        <p:spPr>
          <a:xfrm>
            <a:off x="1982638" y="2125196"/>
            <a:ext cx="8226724" cy="707886"/>
          </a:xfrm>
          <a:prstGeom prst="roundRect">
            <a:avLst/>
          </a:prstGeom>
          <a:gradFill>
            <a:gsLst>
              <a:gs pos="100000">
                <a:schemeClr val="accent3">
                  <a:lumMod val="75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STATE SUPPORTED INTERNATIONAL COMMUNICATION AND COLLABORATION</a:t>
            </a:r>
          </a:p>
        </p:txBody>
      </p:sp>
    </p:spTree>
    <p:extLst>
      <p:ext uri="{BB962C8B-B14F-4D97-AF65-F5344CB8AC3E}">
        <p14:creationId xmlns:p14="http://schemas.microsoft.com/office/powerpoint/2010/main" val="3973060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681AEED-5366-433E-AEEF-4797A5842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577" y="267139"/>
            <a:ext cx="3429000" cy="7810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C8823F-C145-4776-B210-CB73FE1EB272}"/>
              </a:ext>
            </a:extLst>
          </p:cNvPr>
          <p:cNvSpPr txBox="1"/>
          <p:nvPr/>
        </p:nvSpPr>
        <p:spPr>
          <a:xfrm>
            <a:off x="1329282" y="1048189"/>
            <a:ext cx="9765911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</a:rPr>
              <a:t>AVIATION IN MIDDLE EAST: IMPACT OF </a:t>
            </a:r>
            <a:r>
              <a:rPr lang="en-US" sz="2800" b="1" dirty="0" err="1">
                <a:solidFill>
                  <a:srgbClr val="002060"/>
                </a:solidFill>
              </a:rPr>
              <a:t>COVID</a:t>
            </a:r>
            <a:r>
              <a:rPr lang="en-US" sz="2800" b="1" dirty="0">
                <a:solidFill>
                  <a:srgbClr val="002060"/>
                </a:solidFill>
              </a:rPr>
              <a:t> 19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DFA5E3-EC0E-4629-AD6F-7B96E087D46B}"/>
              </a:ext>
            </a:extLst>
          </p:cNvPr>
          <p:cNvSpPr/>
          <p:nvPr/>
        </p:nvSpPr>
        <p:spPr>
          <a:xfrm>
            <a:off x="351692" y="0"/>
            <a:ext cx="36576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C06907-F439-4F40-9EA4-DDF4D754B2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686" y="1711591"/>
            <a:ext cx="3193142" cy="31507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B172F2-48C0-4744-985A-BFFEDAF3E3AF}"/>
              </a:ext>
            </a:extLst>
          </p:cNvPr>
          <p:cNvSpPr txBox="1"/>
          <p:nvPr/>
        </p:nvSpPr>
        <p:spPr>
          <a:xfrm>
            <a:off x="1669143" y="4467203"/>
            <a:ext cx="9426050" cy="212365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REFLECT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AND 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TRANSFORM</a:t>
            </a:r>
          </a:p>
        </p:txBody>
      </p:sp>
    </p:spTree>
    <p:extLst>
      <p:ext uri="{BB962C8B-B14F-4D97-AF65-F5344CB8AC3E}">
        <p14:creationId xmlns:p14="http://schemas.microsoft.com/office/powerpoint/2010/main" val="3167419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66DA1F-A0EF-419B-A72E-B3D28989E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1217" y="2412890"/>
            <a:ext cx="2633509" cy="37226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81AEED-5366-433E-AEEF-4797A5842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577" y="267139"/>
            <a:ext cx="3429000" cy="7810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C8823F-C145-4776-B210-CB73FE1EB272}"/>
              </a:ext>
            </a:extLst>
          </p:cNvPr>
          <p:cNvSpPr txBox="1"/>
          <p:nvPr/>
        </p:nvSpPr>
        <p:spPr>
          <a:xfrm>
            <a:off x="1329282" y="1048189"/>
            <a:ext cx="9765911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</a:rPr>
              <a:t>AVIATION IN MIDDLE EAST: ACCELERATED TRANSFORMATION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DFA5E3-EC0E-4629-AD6F-7B96E087D46B}"/>
              </a:ext>
            </a:extLst>
          </p:cNvPr>
          <p:cNvSpPr/>
          <p:nvPr/>
        </p:nvSpPr>
        <p:spPr>
          <a:xfrm>
            <a:off x="351692" y="0"/>
            <a:ext cx="36576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14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AAD0C70-C4A9-4FE5-9EAA-1F14CCE1461C}"/>
              </a:ext>
            </a:extLst>
          </p:cNvPr>
          <p:cNvSpPr/>
          <p:nvPr/>
        </p:nvSpPr>
        <p:spPr>
          <a:xfrm>
            <a:off x="1561513" y="1882833"/>
            <a:ext cx="7707178" cy="707886"/>
          </a:xfrm>
          <a:prstGeom prst="roundRect">
            <a:avLst/>
          </a:prstGeom>
          <a:gradFill>
            <a:gsLst>
              <a:gs pos="100000">
                <a:srgbClr val="002060"/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HYBRID HUB-SPOKE &amp; P2P WITH THINNED FLIGHTS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E9E15FD-0CB0-415F-B2F0-52AE983A562F}"/>
              </a:ext>
            </a:extLst>
          </p:cNvPr>
          <p:cNvSpPr/>
          <p:nvPr/>
        </p:nvSpPr>
        <p:spPr>
          <a:xfrm>
            <a:off x="1561512" y="4274193"/>
            <a:ext cx="7707179" cy="707886"/>
          </a:xfrm>
          <a:prstGeom prst="roundRect">
            <a:avLst/>
          </a:prstGeom>
          <a:gradFill>
            <a:gsLst>
              <a:gs pos="100000">
                <a:srgbClr val="00B0F0"/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TEST BED FOR INNOVATIVE SOLUTIONS FROM BASELINE TECHNOLOGIES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1122DA4-4331-46B0-8DCE-8244C472B05D}"/>
              </a:ext>
            </a:extLst>
          </p:cNvPr>
          <p:cNvSpPr/>
          <p:nvPr/>
        </p:nvSpPr>
        <p:spPr>
          <a:xfrm>
            <a:off x="1561512" y="5071225"/>
            <a:ext cx="7707178" cy="707886"/>
          </a:xfrm>
          <a:prstGeom prst="roundRect">
            <a:avLst/>
          </a:prstGeom>
          <a:gradFill>
            <a:gsLst>
              <a:gs pos="100000">
                <a:srgbClr val="7030A0"/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INTEGRATION OF EVOLVING TRAINING TECHNOLOGIES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8348B8B-2E2A-4191-9D0C-A5B854CFC3AB}"/>
              </a:ext>
            </a:extLst>
          </p:cNvPr>
          <p:cNvSpPr/>
          <p:nvPr/>
        </p:nvSpPr>
        <p:spPr>
          <a:xfrm>
            <a:off x="1561512" y="2679953"/>
            <a:ext cx="7707179" cy="707886"/>
          </a:xfrm>
          <a:prstGeom prst="roundRect">
            <a:avLst/>
          </a:prstGeom>
          <a:gradFill>
            <a:gsLst>
              <a:gs pos="100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ALTERNATE REVENUE GENERATION: CARGO, CHARTERS, AID &amp; RELIEF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ED5211A-D605-453E-9DE8-6BF9F706D901}"/>
              </a:ext>
            </a:extLst>
          </p:cNvPr>
          <p:cNvSpPr/>
          <p:nvPr/>
        </p:nvSpPr>
        <p:spPr>
          <a:xfrm>
            <a:off x="1561512" y="5863486"/>
            <a:ext cx="7707178" cy="707886"/>
          </a:xfrm>
          <a:prstGeom prst="roundRect">
            <a:avLst/>
          </a:prstGeom>
          <a:gradFill>
            <a:gsLst>
              <a:gs pos="100000">
                <a:srgbClr val="FF0000"/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FOCUSED ON RESILIENCE AND RECOVERY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846AE7F-9619-4B7C-A513-7754337DA85C}"/>
              </a:ext>
            </a:extLst>
          </p:cNvPr>
          <p:cNvSpPr/>
          <p:nvPr/>
        </p:nvSpPr>
        <p:spPr>
          <a:xfrm>
            <a:off x="1561512" y="3477073"/>
            <a:ext cx="7707179" cy="707886"/>
          </a:xfrm>
          <a:prstGeom prst="roundRect">
            <a:avLst/>
          </a:prstGeom>
          <a:gradFill>
            <a:gsLst>
              <a:gs pos="100000">
                <a:schemeClr val="accent3">
                  <a:lumMod val="75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FLEET PLANNING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43CF30-B3DD-4DF5-A5A6-0E9A9B19FA55}"/>
              </a:ext>
            </a:extLst>
          </p:cNvPr>
          <p:cNvSpPr txBox="1"/>
          <p:nvPr/>
        </p:nvSpPr>
        <p:spPr>
          <a:xfrm>
            <a:off x="9234747" y="5623686"/>
            <a:ext cx="1860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IDEAS TO ACTION</a:t>
            </a:r>
          </a:p>
        </p:txBody>
      </p:sp>
    </p:spTree>
    <p:extLst>
      <p:ext uri="{BB962C8B-B14F-4D97-AF65-F5344CB8AC3E}">
        <p14:creationId xmlns:p14="http://schemas.microsoft.com/office/powerpoint/2010/main" val="678101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46DD18-4D66-4CFA-AE55-F6AADC337953}"/>
              </a:ext>
            </a:extLst>
          </p:cNvPr>
          <p:cNvSpPr txBox="1"/>
          <p:nvPr/>
        </p:nvSpPr>
        <p:spPr>
          <a:xfrm>
            <a:off x="943119" y="4621330"/>
            <a:ext cx="2307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THE PAUSE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1F60E0A-8AE0-4772-8270-38FB3FBA73B1}"/>
              </a:ext>
            </a:extLst>
          </p:cNvPr>
          <p:cNvGrpSpPr/>
          <p:nvPr/>
        </p:nvGrpSpPr>
        <p:grpSpPr>
          <a:xfrm>
            <a:off x="1044718" y="2763501"/>
            <a:ext cx="2104571" cy="1857829"/>
            <a:chOff x="1016000" y="1988457"/>
            <a:chExt cx="2104571" cy="1857829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EC102E1-0791-47DB-B3DF-ECFD54771CEB}"/>
                </a:ext>
              </a:extLst>
            </p:cNvPr>
            <p:cNvSpPr/>
            <p:nvPr/>
          </p:nvSpPr>
          <p:spPr>
            <a:xfrm>
              <a:off x="1016000" y="1988457"/>
              <a:ext cx="2104571" cy="185782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C2032CF-1378-4885-8837-6D1C49EA0DA8}"/>
                </a:ext>
              </a:extLst>
            </p:cNvPr>
            <p:cNvSpPr/>
            <p:nvPr/>
          </p:nvSpPr>
          <p:spPr>
            <a:xfrm>
              <a:off x="1567543" y="2496457"/>
              <a:ext cx="362857" cy="93254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2FEB7C2-B8E0-4DBE-80B8-9419599CE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47500" y="2496457"/>
              <a:ext cx="377985" cy="944962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D797EC6-9927-4CF8-ACCC-AF83C0295575}"/>
              </a:ext>
            </a:extLst>
          </p:cNvPr>
          <p:cNvSpPr txBox="1"/>
          <p:nvPr/>
        </p:nvSpPr>
        <p:spPr>
          <a:xfrm>
            <a:off x="3439270" y="2457772"/>
            <a:ext cx="7939929" cy="2814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FLUIDITY OF OPERATIONS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AGILE IDENTIFICATION AND ADAPTATION TO TRENDS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ALACRITY TO INNOVATIVE SOLUTIONS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ESTABLISH EFFECTIVE COMMUNICATION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COLLABORATIONS AT GLOBAL &amp; LOCAL LEVELS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REASSERT </a:t>
            </a:r>
            <a:r>
              <a:rPr lang="en-US" sz="2000" b="1" dirty="0" err="1">
                <a:solidFill>
                  <a:schemeClr val="bg1"/>
                </a:solidFill>
              </a:rPr>
              <a:t>STANDARDISATION</a:t>
            </a:r>
            <a:r>
              <a:rPr lang="en-US" sz="2000" b="1" dirty="0">
                <a:solidFill>
                  <a:schemeClr val="bg1"/>
                </a:solidFill>
              </a:rPr>
              <a:t> BUT WITH LOCAL </a:t>
            </a:r>
            <a:r>
              <a:rPr lang="en-US" sz="2000" b="1" dirty="0" err="1">
                <a:solidFill>
                  <a:schemeClr val="bg1"/>
                </a:solidFill>
              </a:rPr>
              <a:t>NORMALISATION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CA303B-7CE7-4F17-9FA0-4FB19209C434}"/>
              </a:ext>
            </a:extLst>
          </p:cNvPr>
          <p:cNvSpPr txBox="1"/>
          <p:nvPr/>
        </p:nvSpPr>
        <p:spPr>
          <a:xfrm>
            <a:off x="1596261" y="1517266"/>
            <a:ext cx="9724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IMPACT OF </a:t>
            </a:r>
            <a:r>
              <a:rPr lang="en-US" sz="2800" b="1" dirty="0" err="1">
                <a:solidFill>
                  <a:schemeClr val="bg1"/>
                </a:solidFill>
              </a:rPr>
              <a:t>COVID</a:t>
            </a:r>
            <a:r>
              <a:rPr lang="en-US" sz="2800" b="1" dirty="0">
                <a:solidFill>
                  <a:schemeClr val="bg1"/>
                </a:solidFill>
              </a:rPr>
              <a:t> 19: AVIATION FOREVER TRANSFORMED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3DFF1D-AFF8-4EB5-B2CA-24E84886D1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3380" y="1585611"/>
            <a:ext cx="1755800" cy="13168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9AEF6E-647E-4BE7-B79D-72BF0FF5F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085" y="404073"/>
            <a:ext cx="3426249" cy="7803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51D844-5483-42D2-AFE4-DACA2A52CE88}"/>
              </a:ext>
            </a:extLst>
          </p:cNvPr>
          <p:cNvSpPr txBox="1"/>
          <p:nvPr/>
        </p:nvSpPr>
        <p:spPr>
          <a:xfrm>
            <a:off x="397164" y="629920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862437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681AEED-5366-433E-AEEF-4797A5842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577" y="267139"/>
            <a:ext cx="3429000" cy="7810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C8823F-C145-4776-B210-CB73FE1EB272}"/>
              </a:ext>
            </a:extLst>
          </p:cNvPr>
          <p:cNvSpPr txBox="1"/>
          <p:nvPr/>
        </p:nvSpPr>
        <p:spPr>
          <a:xfrm>
            <a:off x="2968334" y="996275"/>
            <a:ext cx="7732541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</a:rPr>
              <a:t>AVIATION IN MIDDLE EAST: IMPACT OF </a:t>
            </a:r>
            <a:r>
              <a:rPr lang="en-US" sz="2800" b="1" dirty="0" err="1">
                <a:solidFill>
                  <a:srgbClr val="002060"/>
                </a:solidFill>
              </a:rPr>
              <a:t>COVID</a:t>
            </a:r>
            <a:r>
              <a:rPr lang="en-US" sz="2800" b="1" dirty="0">
                <a:solidFill>
                  <a:srgbClr val="002060"/>
                </a:solidFill>
              </a:rPr>
              <a:t> 19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DFA5E3-EC0E-4629-AD6F-7B96E087D46B}"/>
              </a:ext>
            </a:extLst>
          </p:cNvPr>
          <p:cNvSpPr/>
          <p:nvPr/>
        </p:nvSpPr>
        <p:spPr>
          <a:xfrm>
            <a:off x="351692" y="0"/>
            <a:ext cx="36576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16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5FF9A0D-0BA2-4808-9CAB-705F3D52D7C1}"/>
              </a:ext>
            </a:extLst>
          </p:cNvPr>
          <p:cNvGrpSpPr/>
          <p:nvPr/>
        </p:nvGrpSpPr>
        <p:grpSpPr>
          <a:xfrm>
            <a:off x="1636268" y="1668126"/>
            <a:ext cx="9796510" cy="5189874"/>
            <a:chOff x="1491125" y="1668126"/>
            <a:chExt cx="9796510" cy="518987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3648DA0-55A9-4459-9308-4149D417E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125" y="1668126"/>
              <a:ext cx="9796510" cy="5189874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C940081-1D20-459A-9AE6-1EA9EA5A6DE6}"/>
                </a:ext>
              </a:extLst>
            </p:cNvPr>
            <p:cNvGrpSpPr/>
            <p:nvPr/>
          </p:nvGrpSpPr>
          <p:grpSpPr>
            <a:xfrm>
              <a:off x="4329751" y="3295766"/>
              <a:ext cx="5666565" cy="1633623"/>
              <a:chOff x="5125148" y="2299732"/>
              <a:chExt cx="5634873" cy="1825172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498E5901-A850-4673-B7C3-0B1D19C559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0576394">
                <a:off x="8012905" y="2880972"/>
                <a:ext cx="1672831" cy="662694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57E154C5-8F79-496B-A6E1-B8CF9B5CF4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760338" flipH="1">
                <a:off x="7039559" y="2774303"/>
                <a:ext cx="1534696" cy="585554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8F06EDB1-42D6-4297-BC20-7E678308A6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0389292" flipH="1">
                <a:off x="7242688" y="3271798"/>
                <a:ext cx="1199559" cy="509347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B1A567A0-C087-40B6-93BF-D486A79104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517427" flipH="1">
                <a:off x="5125148" y="2818634"/>
                <a:ext cx="3475082" cy="613908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DEBD5D3-477C-4128-94F6-3343ED328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441629">
                <a:off x="7975742" y="3681628"/>
                <a:ext cx="2784279" cy="443276"/>
              </a:xfrm>
              <a:prstGeom prst="rect">
                <a:avLst/>
              </a:prstGeom>
            </p:spPr>
          </p:pic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D1B99BD-3521-47D8-82AF-D010D02C1580}"/>
                </a:ext>
              </a:extLst>
            </p:cNvPr>
            <p:cNvSpPr txBox="1"/>
            <p:nvPr/>
          </p:nvSpPr>
          <p:spPr>
            <a:xfrm>
              <a:off x="2792100" y="2012632"/>
              <a:ext cx="8468985" cy="1569660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400" b="1" dirty="0">
                  <a:solidFill>
                    <a:srgbClr val="002060"/>
                  </a:solidFill>
                </a:rPr>
                <a:t>REDEFINED THE FUTURE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400" b="1" dirty="0">
                  <a:solidFill>
                    <a:srgbClr val="002060"/>
                  </a:solidFill>
                </a:rPr>
                <a:t>CHANGED THE ROADMAP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400" b="1" dirty="0">
                  <a:solidFill>
                    <a:srgbClr val="002060"/>
                  </a:solidFill>
                </a:rPr>
                <a:t>ACCELERATED THE TRANSFORMATION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400" b="1" dirty="0">
                  <a:solidFill>
                    <a:srgbClr val="002060"/>
                  </a:solidFill>
                </a:rPr>
                <a:t>REASSERTS THAT RESILIENCE AND SUSTAINABILITY IS THE KEY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41046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F709D5-471C-49A0-907B-C978AE6DB3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3061"/>
                    </a14:imgEffect>
                    <a14:imgEffect>
                      <a14:saturation sat="103000"/>
                    </a14:imgEffect>
                    <a14:imgEffect>
                      <a14:brightnessContrast bright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3554"/>
            <a:ext cx="12200544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81AEED-5366-433E-AEEF-4797A5842B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577" y="267139"/>
            <a:ext cx="3429000" cy="7810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ADFA5E3-EC0E-4629-AD6F-7B96E087D46B}"/>
              </a:ext>
            </a:extLst>
          </p:cNvPr>
          <p:cNvSpPr/>
          <p:nvPr/>
        </p:nvSpPr>
        <p:spPr>
          <a:xfrm>
            <a:off x="351692" y="0"/>
            <a:ext cx="36576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70BCE0-79D8-4148-8CF7-B462AC922C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3703" y="3024011"/>
            <a:ext cx="1759315" cy="13181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E43D13-5E1A-45BE-B2E0-11ECA2B43D39}"/>
              </a:ext>
            </a:extLst>
          </p:cNvPr>
          <p:cNvSpPr txBox="1"/>
          <p:nvPr/>
        </p:nvSpPr>
        <p:spPr>
          <a:xfrm>
            <a:off x="7050022" y="2967335"/>
            <a:ext cx="36307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997811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3648DA0-55A9-4459-9308-4149D417E1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77" y="1302305"/>
            <a:ext cx="8509764" cy="47746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81AEED-5366-433E-AEEF-4797A5842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577" y="267139"/>
            <a:ext cx="3429000" cy="7810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C8823F-C145-4776-B210-CB73FE1EB272}"/>
              </a:ext>
            </a:extLst>
          </p:cNvPr>
          <p:cNvSpPr txBox="1"/>
          <p:nvPr/>
        </p:nvSpPr>
        <p:spPr>
          <a:xfrm>
            <a:off x="2693025" y="1074006"/>
            <a:ext cx="7990398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</a:rPr>
              <a:t>AVIATION IN MIDDLE EAST: THE AERIAL SILK ROUTE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DFA5E3-EC0E-4629-AD6F-7B96E087D46B}"/>
              </a:ext>
            </a:extLst>
          </p:cNvPr>
          <p:cNvSpPr/>
          <p:nvPr/>
        </p:nvSpPr>
        <p:spPr>
          <a:xfrm>
            <a:off x="351692" y="0"/>
            <a:ext cx="36576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1200" dirty="0"/>
              <a:t>2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C940081-1D20-459A-9AE6-1EA9EA5A6DE6}"/>
              </a:ext>
            </a:extLst>
          </p:cNvPr>
          <p:cNvGrpSpPr/>
          <p:nvPr/>
        </p:nvGrpSpPr>
        <p:grpSpPr>
          <a:xfrm>
            <a:off x="4903177" y="2493584"/>
            <a:ext cx="5052248" cy="1806522"/>
            <a:chOff x="5125148" y="2299732"/>
            <a:chExt cx="5634873" cy="182517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8E5901-A850-4673-B7C3-0B1D19C55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576394">
              <a:off x="8130763" y="2975915"/>
              <a:ext cx="1672831" cy="66269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7E154C5-8F79-496B-A6E1-B8CF9B5CF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760338" flipH="1">
              <a:off x="7039559" y="2774303"/>
              <a:ext cx="1534696" cy="58555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F06EDB1-42D6-4297-BC20-7E678308A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389292" flipH="1">
              <a:off x="7242688" y="3271798"/>
              <a:ext cx="1199559" cy="50934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1A567A0-C087-40B6-93BF-D486A7910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17427" flipH="1">
              <a:off x="5125148" y="2818634"/>
              <a:ext cx="3475082" cy="61390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DEBD5D3-477C-4128-94F6-3343ED328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441629">
              <a:off x="7975742" y="3681628"/>
              <a:ext cx="2784279" cy="443276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18BF3DD-0E98-42C2-8B0B-C9D121066168}"/>
              </a:ext>
            </a:extLst>
          </p:cNvPr>
          <p:cNvSpPr txBox="1"/>
          <p:nvPr/>
        </p:nvSpPr>
        <p:spPr>
          <a:xfrm>
            <a:off x="3309108" y="2061637"/>
            <a:ext cx="6445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CENTRALITY PROVIDES SEAMLESS CONNECTIVITY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93A1DF-A2E4-46D1-9155-BD5F68BB37F5}"/>
              </a:ext>
            </a:extLst>
          </p:cNvPr>
          <p:cNvSpPr txBox="1"/>
          <p:nvPr/>
        </p:nvSpPr>
        <p:spPr>
          <a:xfrm>
            <a:off x="4424100" y="5698745"/>
            <a:ext cx="4819717" cy="707886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1/3</a:t>
            </a:r>
            <a:r>
              <a:rPr lang="en-US" sz="2000" b="1" baseline="30000" dirty="0">
                <a:solidFill>
                  <a:srgbClr val="002060"/>
                </a:solidFill>
              </a:rPr>
              <a:t>RD</a:t>
            </a:r>
            <a:r>
              <a:rPr lang="en-US" sz="2000" b="1" dirty="0">
                <a:solidFill>
                  <a:srgbClr val="002060"/>
                </a:solidFill>
              </a:rPr>
              <a:t> OF POPULATION ACCESSIBLE IN 4 HRS</a:t>
            </a:r>
          </a:p>
          <a:p>
            <a:r>
              <a:rPr lang="en-US" sz="2000" b="1" dirty="0">
                <a:solidFill>
                  <a:srgbClr val="002060"/>
                </a:solidFill>
              </a:rPr>
              <a:t>2/3</a:t>
            </a:r>
            <a:r>
              <a:rPr lang="en-US" sz="2000" b="1" baseline="30000" dirty="0">
                <a:solidFill>
                  <a:srgbClr val="002060"/>
                </a:solidFill>
              </a:rPr>
              <a:t>RD</a:t>
            </a:r>
            <a:r>
              <a:rPr lang="en-US" sz="2000" b="1" dirty="0">
                <a:solidFill>
                  <a:srgbClr val="002060"/>
                </a:solidFill>
              </a:rPr>
              <a:t> OF POPULATION ACCESSIBLE IN 8 HRS</a:t>
            </a:r>
          </a:p>
        </p:txBody>
      </p:sp>
    </p:spTree>
    <p:extLst>
      <p:ext uri="{BB962C8B-B14F-4D97-AF65-F5344CB8AC3E}">
        <p14:creationId xmlns:p14="http://schemas.microsoft.com/office/powerpoint/2010/main" val="4094827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3C80490-DA96-4290-B34D-A7803DFC9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155" y="1692126"/>
            <a:ext cx="9805554" cy="48010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81AEED-5366-433E-AEEF-4797A5842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577" y="267139"/>
            <a:ext cx="3429000" cy="7810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C8823F-C145-4776-B210-CB73FE1EB272}"/>
              </a:ext>
            </a:extLst>
          </p:cNvPr>
          <p:cNvSpPr txBox="1"/>
          <p:nvPr/>
        </p:nvSpPr>
        <p:spPr>
          <a:xfrm>
            <a:off x="2434661" y="920158"/>
            <a:ext cx="7732541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</a:rPr>
              <a:t>AVIATION IN MIDDLE EAST: STRATEGIC ASPECTS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DFA5E3-EC0E-4629-AD6F-7B96E087D46B}"/>
              </a:ext>
            </a:extLst>
          </p:cNvPr>
          <p:cNvSpPr/>
          <p:nvPr/>
        </p:nvSpPr>
        <p:spPr>
          <a:xfrm>
            <a:off x="351692" y="0"/>
            <a:ext cx="36576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1200" dirty="0"/>
              <a:t>3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AAD0C70-C4A9-4FE5-9EAA-1F14CCE1461C}"/>
              </a:ext>
            </a:extLst>
          </p:cNvPr>
          <p:cNvSpPr/>
          <p:nvPr/>
        </p:nvSpPr>
        <p:spPr>
          <a:xfrm>
            <a:off x="1561513" y="1882833"/>
            <a:ext cx="9068972" cy="707886"/>
          </a:xfrm>
          <a:prstGeom prst="roundRect">
            <a:avLst/>
          </a:prstGeom>
          <a:solidFill>
            <a:srgbClr val="00B0F0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INTERNATIONAL SUPER CONNECTOR AMBITIONS: SUPER HUBS &amp; SPOKES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E9E15FD-0CB0-415F-B2F0-52AE983A562F}"/>
              </a:ext>
            </a:extLst>
          </p:cNvPr>
          <p:cNvSpPr/>
          <p:nvPr/>
        </p:nvSpPr>
        <p:spPr>
          <a:xfrm>
            <a:off x="1561512" y="2716732"/>
            <a:ext cx="9068972" cy="707886"/>
          </a:xfrm>
          <a:prstGeom prst="roundRect">
            <a:avLst/>
          </a:prstGeom>
          <a:gradFill>
            <a:gsLst>
              <a:gs pos="100000">
                <a:srgbClr val="002060"/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2000" dirty="0">
              <a:ln w="0"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r>
              <a:rPr lang="en-US" sz="20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SIXTH FREEDOM OPERATIONS: LIMITED OD AND INTRA-REGIONAL TRAFFIC</a:t>
            </a:r>
          </a:p>
          <a:p>
            <a:endParaRPr lang="en-US" sz="2000" dirty="0">
              <a:ln w="0"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1122DA4-4331-46B0-8DCE-8244C472B05D}"/>
              </a:ext>
            </a:extLst>
          </p:cNvPr>
          <p:cNvSpPr/>
          <p:nvPr/>
        </p:nvSpPr>
        <p:spPr>
          <a:xfrm>
            <a:off x="1561512" y="3550631"/>
            <a:ext cx="9068972" cy="707886"/>
          </a:xfrm>
          <a:prstGeom prst="roundRect">
            <a:avLst/>
          </a:prstGeom>
          <a:gradFill>
            <a:gsLst>
              <a:gs pos="100000">
                <a:srgbClr val="00B0F0"/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AIRPORT AIRLINE RELATIONSHIP: SYMBIOTIC RELATIONSHIP, TANDEM DEVELOPMENT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ED5211A-D605-453E-9DE8-6BF9F706D901}"/>
              </a:ext>
            </a:extLst>
          </p:cNvPr>
          <p:cNvSpPr/>
          <p:nvPr/>
        </p:nvSpPr>
        <p:spPr>
          <a:xfrm>
            <a:off x="1561512" y="4457988"/>
            <a:ext cx="9068972" cy="707886"/>
          </a:xfrm>
          <a:prstGeom prst="roundRect">
            <a:avLst/>
          </a:prstGeom>
          <a:gradFill>
            <a:gsLst>
              <a:gs pos="100000">
                <a:srgbClr val="002060"/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AVIATION AS A INTEGRATED ECOSYSTEM: INTERCONNECTED , INTERDEPENDENT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846AE7F-9619-4B7C-A513-7754337DA85C}"/>
              </a:ext>
            </a:extLst>
          </p:cNvPr>
          <p:cNvSpPr/>
          <p:nvPr/>
        </p:nvSpPr>
        <p:spPr>
          <a:xfrm>
            <a:off x="1561512" y="5303543"/>
            <a:ext cx="9068972" cy="707886"/>
          </a:xfrm>
          <a:prstGeom prst="roundRect">
            <a:avLst/>
          </a:prstGeom>
          <a:gradFill>
            <a:gsLst>
              <a:gs pos="100000">
                <a:srgbClr val="00B0F0"/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2000" dirty="0">
              <a:ln w="0"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r>
              <a:rPr lang="en-US" sz="20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SYNERGISED</a:t>
            </a:r>
            <a:r>
              <a:rPr lang="en-US" sz="20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WITH NATIONAL  ASPIRATION: STATE OWNERSHIP AND DEVELOPMENT</a:t>
            </a:r>
          </a:p>
          <a:p>
            <a:endParaRPr lang="en-US" sz="2000" dirty="0">
              <a:ln w="0"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317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681AEED-5366-433E-AEEF-4797A5842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577" y="267139"/>
            <a:ext cx="3429000" cy="7810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ADFA5E3-EC0E-4629-AD6F-7B96E087D46B}"/>
              </a:ext>
            </a:extLst>
          </p:cNvPr>
          <p:cNvSpPr/>
          <p:nvPr/>
        </p:nvSpPr>
        <p:spPr>
          <a:xfrm>
            <a:off x="351692" y="0"/>
            <a:ext cx="36576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1200" dirty="0"/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BF9B33-E4BA-475F-BDD2-384C6D7B65B4}"/>
              </a:ext>
            </a:extLst>
          </p:cNvPr>
          <p:cNvSpPr txBox="1"/>
          <p:nvPr/>
        </p:nvSpPr>
        <p:spPr>
          <a:xfrm>
            <a:off x="5598941" y="5307043"/>
            <a:ext cx="3523593" cy="707886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2/3</a:t>
            </a:r>
            <a:r>
              <a:rPr lang="en-US" sz="2000" b="1" baseline="30000" dirty="0">
                <a:solidFill>
                  <a:schemeClr val="bg1"/>
                </a:solidFill>
              </a:rPr>
              <a:t>RD</a:t>
            </a:r>
            <a:r>
              <a:rPr lang="en-US" sz="2000" b="1" dirty="0">
                <a:solidFill>
                  <a:schemeClr val="bg1"/>
                </a:solidFill>
              </a:rPr>
              <a:t> OF POPULATION IN 8 HRS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1/3</a:t>
            </a:r>
            <a:r>
              <a:rPr lang="en-US" sz="2000" b="1" baseline="30000" dirty="0">
                <a:solidFill>
                  <a:schemeClr val="bg1"/>
                </a:solidFill>
              </a:rPr>
              <a:t>RD</a:t>
            </a:r>
            <a:r>
              <a:rPr lang="en-US" sz="2000" b="1" dirty="0">
                <a:solidFill>
                  <a:schemeClr val="bg1"/>
                </a:solidFill>
              </a:rPr>
              <a:t> OF POPULATION IN 4 HRS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23093A-6695-4745-90E8-7E93F939F9DE}"/>
              </a:ext>
            </a:extLst>
          </p:cNvPr>
          <p:cNvSpPr txBox="1"/>
          <p:nvPr/>
        </p:nvSpPr>
        <p:spPr>
          <a:xfrm>
            <a:off x="1920240" y="813334"/>
            <a:ext cx="9068972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</a:rPr>
              <a:t>AVIATION IN MIDDLE EAST: AN INCREDIBLE GROWTH STORY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F58064-BBF6-4037-8CB0-DCC63543CF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640" y="1922183"/>
            <a:ext cx="3821360" cy="42664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AE81CB-9AF5-4F0C-BFF1-5397524819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788" y="1922183"/>
            <a:ext cx="3238560" cy="402240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A3C1CD2-8C77-453B-857D-C44C001CC46B}"/>
              </a:ext>
            </a:extLst>
          </p:cNvPr>
          <p:cNvSpPr txBox="1"/>
          <p:nvPr/>
        </p:nvSpPr>
        <p:spPr>
          <a:xfrm>
            <a:off x="1441465" y="6207741"/>
            <a:ext cx="3481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Credits: www.aviationbenefits.org</a:t>
            </a:r>
          </a:p>
        </p:txBody>
      </p:sp>
    </p:spTree>
    <p:extLst>
      <p:ext uri="{BB962C8B-B14F-4D97-AF65-F5344CB8AC3E}">
        <p14:creationId xmlns:p14="http://schemas.microsoft.com/office/powerpoint/2010/main" val="2989897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AB60C2-AB95-4774-9348-514BBBCB6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999" y="2315976"/>
            <a:ext cx="5404704" cy="36059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81AEED-5366-433E-AEEF-4797A5842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577" y="267139"/>
            <a:ext cx="3429000" cy="7810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C8823F-C145-4776-B210-CB73FE1EB272}"/>
              </a:ext>
            </a:extLst>
          </p:cNvPr>
          <p:cNvSpPr txBox="1"/>
          <p:nvPr/>
        </p:nvSpPr>
        <p:spPr>
          <a:xfrm>
            <a:off x="2229727" y="747243"/>
            <a:ext cx="7732541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</a:rPr>
              <a:t>AVIATION IN MIDDLE EAST: 2019 SCENARIO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DFA5E3-EC0E-4629-AD6F-7B96E087D46B}"/>
              </a:ext>
            </a:extLst>
          </p:cNvPr>
          <p:cNvSpPr/>
          <p:nvPr/>
        </p:nvSpPr>
        <p:spPr>
          <a:xfrm>
            <a:off x="330297" y="-67050"/>
            <a:ext cx="36576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1200" dirty="0"/>
              <a:t>5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AAD0C70-C4A9-4FE5-9EAA-1F14CCE1461C}"/>
              </a:ext>
            </a:extLst>
          </p:cNvPr>
          <p:cNvSpPr/>
          <p:nvPr/>
        </p:nvSpPr>
        <p:spPr>
          <a:xfrm>
            <a:off x="1561512" y="1695580"/>
            <a:ext cx="5781397" cy="707886"/>
          </a:xfrm>
          <a:prstGeom prst="roundRect">
            <a:avLst/>
          </a:prstGeom>
          <a:gradFill>
            <a:gsLst>
              <a:gs pos="100000">
                <a:srgbClr val="002060"/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ANNUAL PASSENGER GROWTH STALLED TO 2.5-3%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E9E15FD-0CB0-415F-B2F0-52AE983A562F}"/>
              </a:ext>
            </a:extLst>
          </p:cNvPr>
          <p:cNvSpPr/>
          <p:nvPr/>
        </p:nvSpPr>
        <p:spPr>
          <a:xfrm>
            <a:off x="1561512" y="3393565"/>
            <a:ext cx="5781397" cy="707886"/>
          </a:xfrm>
          <a:prstGeom prst="roundRect">
            <a:avLst/>
          </a:prstGeom>
          <a:gradFill>
            <a:gsLst>
              <a:gs pos="100000">
                <a:srgbClr val="00B0F0"/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NEW MID CAPACITY LONG RANGE AIRCRAFT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1122DA4-4331-46B0-8DCE-8244C472B05D}"/>
              </a:ext>
            </a:extLst>
          </p:cNvPr>
          <p:cNvSpPr/>
          <p:nvPr/>
        </p:nvSpPr>
        <p:spPr>
          <a:xfrm>
            <a:off x="1561512" y="4254928"/>
            <a:ext cx="5781397" cy="707886"/>
          </a:xfrm>
          <a:prstGeom prst="roundRect">
            <a:avLst/>
          </a:prstGeom>
          <a:gradFill>
            <a:gsLst>
              <a:gs pos="100000">
                <a:srgbClr val="7030A0"/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STABLE </a:t>
            </a:r>
            <a:r>
              <a:rPr lang="en-US" sz="20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LCC</a:t>
            </a:r>
            <a:r>
              <a:rPr lang="en-US" sz="20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OPERATIONS CREATES A NICHE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8348B8B-2E2A-4191-9D0C-A5B854CFC3AB}"/>
              </a:ext>
            </a:extLst>
          </p:cNvPr>
          <p:cNvSpPr/>
          <p:nvPr/>
        </p:nvSpPr>
        <p:spPr>
          <a:xfrm>
            <a:off x="1561512" y="2532027"/>
            <a:ext cx="5781397" cy="707886"/>
          </a:xfrm>
          <a:prstGeom prst="roundRect">
            <a:avLst/>
          </a:prstGeom>
          <a:gradFill>
            <a:gsLst>
              <a:gs pos="100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AIRPORT INFRASTRUCTURE BULGING AT SEAMS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ED5211A-D605-453E-9DE8-6BF9F706D901}"/>
              </a:ext>
            </a:extLst>
          </p:cNvPr>
          <p:cNvSpPr/>
          <p:nvPr/>
        </p:nvSpPr>
        <p:spPr>
          <a:xfrm>
            <a:off x="1561512" y="5050927"/>
            <a:ext cx="5781397" cy="707886"/>
          </a:xfrm>
          <a:prstGeom prst="roundRect">
            <a:avLst/>
          </a:prstGeom>
          <a:gradFill>
            <a:gsLst>
              <a:gs pos="100000">
                <a:srgbClr val="FF0000"/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ALLIANCES/ M&amp;A HAD MIXED RESULTS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846AE7F-9619-4B7C-A513-7754337DA85C}"/>
              </a:ext>
            </a:extLst>
          </p:cNvPr>
          <p:cNvSpPr/>
          <p:nvPr/>
        </p:nvSpPr>
        <p:spPr>
          <a:xfrm>
            <a:off x="1561512" y="5882975"/>
            <a:ext cx="5781397" cy="707886"/>
          </a:xfrm>
          <a:prstGeom prst="roundRect">
            <a:avLst/>
          </a:prstGeom>
          <a:gradFill>
            <a:gsLst>
              <a:gs pos="100000">
                <a:schemeClr val="accent3">
                  <a:lumMod val="75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GROWING EXTRA REGIONAL COMPETITION</a:t>
            </a:r>
          </a:p>
        </p:txBody>
      </p:sp>
    </p:spTree>
    <p:extLst>
      <p:ext uri="{BB962C8B-B14F-4D97-AF65-F5344CB8AC3E}">
        <p14:creationId xmlns:p14="http://schemas.microsoft.com/office/powerpoint/2010/main" val="1593247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6D3802-9DF0-4B8A-B35D-1E739BCB5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3795" y="2894028"/>
            <a:ext cx="4493144" cy="28500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81AEED-5366-433E-AEEF-4797A5842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577" y="267139"/>
            <a:ext cx="3429000" cy="7810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C8823F-C145-4776-B210-CB73FE1EB272}"/>
              </a:ext>
            </a:extLst>
          </p:cNvPr>
          <p:cNvSpPr txBox="1"/>
          <p:nvPr/>
        </p:nvSpPr>
        <p:spPr>
          <a:xfrm>
            <a:off x="1561512" y="1017903"/>
            <a:ext cx="9068972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</a:rPr>
              <a:t>AVIATION IN MIDDLE EAST: TRANSFORMATION THROES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DFA5E3-EC0E-4629-AD6F-7B96E087D46B}"/>
              </a:ext>
            </a:extLst>
          </p:cNvPr>
          <p:cNvSpPr/>
          <p:nvPr/>
        </p:nvSpPr>
        <p:spPr>
          <a:xfrm>
            <a:off x="351692" y="0"/>
            <a:ext cx="36576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1200" dirty="0"/>
              <a:t>6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AAD0C70-C4A9-4FE5-9EAA-1F14CCE1461C}"/>
              </a:ext>
            </a:extLst>
          </p:cNvPr>
          <p:cNvSpPr/>
          <p:nvPr/>
        </p:nvSpPr>
        <p:spPr>
          <a:xfrm>
            <a:off x="1561513" y="1882833"/>
            <a:ext cx="7332116" cy="707886"/>
          </a:xfrm>
          <a:prstGeom prst="roundRect">
            <a:avLst/>
          </a:prstGeom>
          <a:gradFill>
            <a:gsLst>
              <a:gs pos="100000">
                <a:srgbClr val="002060"/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REINVENT THE NETWORKS: HYBRID P2P &amp; HUB-SPOKE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E9E15FD-0CB0-415F-B2F0-52AE983A562F}"/>
              </a:ext>
            </a:extLst>
          </p:cNvPr>
          <p:cNvSpPr/>
          <p:nvPr/>
        </p:nvSpPr>
        <p:spPr>
          <a:xfrm>
            <a:off x="1561512" y="4243873"/>
            <a:ext cx="7332116" cy="707886"/>
          </a:xfrm>
          <a:prstGeom prst="roundRect">
            <a:avLst/>
          </a:prstGeom>
          <a:gradFill>
            <a:gsLst>
              <a:gs pos="100000">
                <a:srgbClr val="00B0F0"/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OPERATIONALISATION</a:t>
            </a:r>
            <a:r>
              <a:rPr lang="en-US" sz="20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OF NEW AIRPORT TERMINALS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1122DA4-4331-46B0-8DCE-8244C472B05D}"/>
              </a:ext>
            </a:extLst>
          </p:cNvPr>
          <p:cNvSpPr/>
          <p:nvPr/>
        </p:nvSpPr>
        <p:spPr>
          <a:xfrm>
            <a:off x="1561512" y="5036148"/>
            <a:ext cx="7332116" cy="707886"/>
          </a:xfrm>
          <a:prstGeom prst="roundRect">
            <a:avLst/>
          </a:prstGeom>
          <a:gradFill>
            <a:gsLst>
              <a:gs pos="100000">
                <a:srgbClr val="7030A0"/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TRAINING NEEDS FOR AVIATION PROFESSIONALS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8348B8B-2E2A-4191-9D0C-A5B854CFC3AB}"/>
              </a:ext>
            </a:extLst>
          </p:cNvPr>
          <p:cNvSpPr/>
          <p:nvPr/>
        </p:nvSpPr>
        <p:spPr>
          <a:xfrm>
            <a:off x="1561512" y="2679953"/>
            <a:ext cx="7332116" cy="707886"/>
          </a:xfrm>
          <a:prstGeom prst="roundRect">
            <a:avLst/>
          </a:prstGeom>
          <a:gradFill>
            <a:gsLst>
              <a:gs pos="100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AIRLINE CAPACITY BUILDING: ACQUISITION OF LATEST TECHNOLOGY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ED5211A-D605-453E-9DE8-6BF9F706D901}"/>
              </a:ext>
            </a:extLst>
          </p:cNvPr>
          <p:cNvSpPr/>
          <p:nvPr/>
        </p:nvSpPr>
        <p:spPr>
          <a:xfrm>
            <a:off x="1561512" y="5825595"/>
            <a:ext cx="7332116" cy="707886"/>
          </a:xfrm>
          <a:prstGeom prst="roundRect">
            <a:avLst/>
          </a:prstGeom>
          <a:gradFill>
            <a:gsLst>
              <a:gs pos="100000">
                <a:srgbClr val="FF0000"/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FOCUS ON ENVIRONMENTAL SUSTAINABILITY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846AE7F-9619-4B7C-A513-7754337DA85C}"/>
              </a:ext>
            </a:extLst>
          </p:cNvPr>
          <p:cNvSpPr/>
          <p:nvPr/>
        </p:nvSpPr>
        <p:spPr>
          <a:xfrm>
            <a:off x="1561512" y="3469400"/>
            <a:ext cx="7332116" cy="707886"/>
          </a:xfrm>
          <a:prstGeom prst="roundRect">
            <a:avLst/>
          </a:prstGeom>
          <a:gradFill>
            <a:gsLst>
              <a:gs pos="100000">
                <a:schemeClr val="accent3">
                  <a:lumMod val="75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FORGE NEW ALLIANCES AND </a:t>
            </a:r>
            <a:r>
              <a:rPr lang="en-US" sz="20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HARMONISATION</a:t>
            </a:r>
            <a:endParaRPr lang="en-US" sz="2000" dirty="0">
              <a:ln w="0"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444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B324C4D-68D8-4CCF-8661-0242BE394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8361" y="5373061"/>
            <a:ext cx="619125" cy="10098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427F33-12E2-4C49-AFF4-D94DACD7A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9389" y="455279"/>
            <a:ext cx="3426249" cy="7803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BDA094-8B87-4AFE-B49D-8FE837AF4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812" y="4001"/>
            <a:ext cx="377282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515277-1481-485E-92F5-E4F59CB28073}"/>
              </a:ext>
            </a:extLst>
          </p:cNvPr>
          <p:cNvSpPr txBox="1"/>
          <p:nvPr/>
        </p:nvSpPr>
        <p:spPr>
          <a:xfrm>
            <a:off x="4207075" y="475129"/>
            <a:ext cx="7732541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</a:rPr>
              <a:t>AVIATION IN MIDDLE EAST: MARCH 2020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6084E0-AC8C-478D-991F-6E72150E1DCB}"/>
              </a:ext>
            </a:extLst>
          </p:cNvPr>
          <p:cNvSpPr txBox="1"/>
          <p:nvPr/>
        </p:nvSpPr>
        <p:spPr>
          <a:xfrm>
            <a:off x="775855" y="6216536"/>
            <a:ext cx="81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7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3318D1F-8508-4B5B-ABB1-9B5FE2EE45C3}"/>
                  </a:ext>
                </a:extLst>
              </p14:cNvPr>
              <p14:cNvContentPartPr/>
              <p14:nvPr/>
            </p14:nvContentPartPr>
            <p14:xfrm>
              <a:off x="2992091" y="2992509"/>
              <a:ext cx="3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3318D1F-8508-4B5B-ABB1-9B5FE2EE45C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83451" y="298350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C0110CA-BB91-4160-9348-36FA7E2841FA}"/>
                  </a:ext>
                </a:extLst>
              </p14:cNvPr>
              <p14:cNvContentPartPr/>
              <p14:nvPr/>
            </p14:nvContentPartPr>
            <p14:xfrm>
              <a:off x="3241931" y="3056949"/>
              <a:ext cx="3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C0110CA-BB91-4160-9348-36FA7E2841F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32931" y="304830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19CFEDFF-822F-4B24-B5E0-48D9A97496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772229" y="1900037"/>
            <a:ext cx="7699828" cy="45026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EF36732-081C-4D31-B4AC-BAE9DF6E2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22335">
            <a:off x="4823612" y="5418067"/>
            <a:ext cx="500485" cy="9875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E814BE-FCFD-4C71-9AB8-0F57E99D7F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21867" y="5022945"/>
            <a:ext cx="2612363" cy="18350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097ECC-434F-4E21-9D24-1E78B02A5F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45218" y="1235635"/>
            <a:ext cx="1553850" cy="156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88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681AEED-5366-433E-AEEF-4797A5842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577" y="267139"/>
            <a:ext cx="3429000" cy="7810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ADFA5E3-EC0E-4629-AD6F-7B96E087D46B}"/>
              </a:ext>
            </a:extLst>
          </p:cNvPr>
          <p:cNvSpPr/>
          <p:nvPr/>
        </p:nvSpPr>
        <p:spPr>
          <a:xfrm>
            <a:off x="351692" y="0"/>
            <a:ext cx="36576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1200" dirty="0"/>
              <a:t>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BF9B33-E4BA-475F-BDD2-384C6D7B65B4}"/>
              </a:ext>
            </a:extLst>
          </p:cNvPr>
          <p:cNvSpPr txBox="1"/>
          <p:nvPr/>
        </p:nvSpPr>
        <p:spPr>
          <a:xfrm>
            <a:off x="5598941" y="5307043"/>
            <a:ext cx="3523593" cy="707886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2/3</a:t>
            </a:r>
            <a:r>
              <a:rPr lang="en-US" sz="2000" b="1" baseline="30000" dirty="0">
                <a:solidFill>
                  <a:schemeClr val="bg1"/>
                </a:solidFill>
              </a:rPr>
              <a:t>RD</a:t>
            </a:r>
            <a:r>
              <a:rPr lang="en-US" sz="2000" b="1" dirty="0">
                <a:solidFill>
                  <a:schemeClr val="bg1"/>
                </a:solidFill>
              </a:rPr>
              <a:t> OF POPULATION IN 8 HRS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1/3</a:t>
            </a:r>
            <a:r>
              <a:rPr lang="en-US" sz="2000" b="1" baseline="30000" dirty="0">
                <a:solidFill>
                  <a:schemeClr val="bg1"/>
                </a:solidFill>
              </a:rPr>
              <a:t>RD</a:t>
            </a:r>
            <a:r>
              <a:rPr lang="en-US" sz="2000" b="1" dirty="0">
                <a:solidFill>
                  <a:schemeClr val="bg1"/>
                </a:solidFill>
              </a:rPr>
              <a:t> OF POPULATION IN 4 HRS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85BEA9-7E9A-4144-96D9-15D2AB06C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7403" y="1724294"/>
            <a:ext cx="7732541" cy="4648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29427DB-0391-40F7-AADA-8BF973322D42}"/>
              </a:ext>
            </a:extLst>
          </p:cNvPr>
          <p:cNvSpPr txBox="1"/>
          <p:nvPr/>
        </p:nvSpPr>
        <p:spPr>
          <a:xfrm>
            <a:off x="1698731" y="6161834"/>
            <a:ext cx="3522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Credits: World Bank and ICAO 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C8823F-C145-4776-B210-CB73FE1EB272}"/>
              </a:ext>
            </a:extLst>
          </p:cNvPr>
          <p:cNvSpPr txBox="1"/>
          <p:nvPr/>
        </p:nvSpPr>
        <p:spPr>
          <a:xfrm>
            <a:off x="2681308" y="1706915"/>
            <a:ext cx="7732541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i="1" dirty="0">
                <a:solidFill>
                  <a:srgbClr val="002060"/>
                </a:solidFill>
              </a:rPr>
              <a:t>AIR TRANSPORT PASSENGERS CARRIED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23093A-6695-4745-90E8-7E93F939F9DE}"/>
              </a:ext>
            </a:extLst>
          </p:cNvPr>
          <p:cNvSpPr txBox="1"/>
          <p:nvPr/>
        </p:nvSpPr>
        <p:spPr>
          <a:xfrm>
            <a:off x="1910861" y="1019583"/>
            <a:ext cx="9068972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</a:rPr>
              <a:t>AVIATION IN MIDDLE EAST: IMPACT OF </a:t>
            </a:r>
            <a:r>
              <a:rPr lang="en-US" sz="2800" b="1" dirty="0" err="1">
                <a:solidFill>
                  <a:srgbClr val="002060"/>
                </a:solidFill>
              </a:rPr>
              <a:t>COVID</a:t>
            </a:r>
            <a:r>
              <a:rPr lang="en-US" sz="2800" b="1" dirty="0">
                <a:solidFill>
                  <a:srgbClr val="002060"/>
                </a:solidFill>
              </a:rPr>
              <a:t> 19 </a:t>
            </a: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053F2811-F0FA-495F-B1AB-7A4B84EA170D}"/>
              </a:ext>
            </a:extLst>
          </p:cNvPr>
          <p:cNvSpPr/>
          <p:nvPr/>
        </p:nvSpPr>
        <p:spPr>
          <a:xfrm>
            <a:off x="9309944" y="2202748"/>
            <a:ext cx="1004486" cy="356783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  <a:p>
            <a:pPr algn="ctr"/>
            <a:r>
              <a:rPr lang="en-US" sz="2400" b="1" dirty="0"/>
              <a:t>0</a:t>
            </a:r>
          </a:p>
          <a:p>
            <a:pPr algn="ctr"/>
            <a:r>
              <a:rPr lang="en-US" sz="2400" b="1" dirty="0"/>
              <a:t>2</a:t>
            </a:r>
          </a:p>
          <a:p>
            <a:pPr algn="ctr"/>
            <a:r>
              <a:rPr lang="en-US" sz="2400" b="1" dirty="0"/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D51EA2-CBAA-4003-8BA9-13FE5E403F05}"/>
              </a:ext>
            </a:extLst>
          </p:cNvPr>
          <p:cNvSpPr txBox="1"/>
          <p:nvPr/>
        </p:nvSpPr>
        <p:spPr>
          <a:xfrm>
            <a:off x="9291050" y="1788746"/>
            <a:ext cx="1042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-70.9%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720C88-7A9B-4E79-AF34-EFCB91C45C3A}"/>
              </a:ext>
            </a:extLst>
          </p:cNvPr>
          <p:cNvSpPr txBox="1"/>
          <p:nvPr/>
        </p:nvSpPr>
        <p:spPr>
          <a:xfrm>
            <a:off x="10314430" y="2686929"/>
            <a:ext cx="115448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Q1 </a:t>
            </a:r>
            <a:r>
              <a:rPr lang="en-US" b="1" dirty="0">
                <a:solidFill>
                  <a:srgbClr val="FF0000"/>
                </a:solidFill>
              </a:rPr>
              <a:t>-20.2%</a:t>
            </a:r>
          </a:p>
          <a:p>
            <a:endParaRPr lang="en-US" b="1" dirty="0"/>
          </a:p>
          <a:p>
            <a:r>
              <a:rPr lang="en-US" b="1" dirty="0"/>
              <a:t>Q2 </a:t>
            </a:r>
            <a:r>
              <a:rPr lang="en-US" b="1" dirty="0">
                <a:solidFill>
                  <a:srgbClr val="FF0000"/>
                </a:solidFill>
              </a:rPr>
              <a:t>-95.4%</a:t>
            </a:r>
          </a:p>
          <a:p>
            <a:endParaRPr lang="en-US" b="1" dirty="0"/>
          </a:p>
          <a:p>
            <a:r>
              <a:rPr lang="en-US" b="1" dirty="0"/>
              <a:t>Q3 </a:t>
            </a:r>
            <a:r>
              <a:rPr lang="en-US" b="1" dirty="0">
                <a:solidFill>
                  <a:srgbClr val="FF0000"/>
                </a:solidFill>
              </a:rPr>
              <a:t>-86.5%</a:t>
            </a:r>
          </a:p>
          <a:p>
            <a:endParaRPr lang="en-US" b="1" dirty="0"/>
          </a:p>
          <a:p>
            <a:r>
              <a:rPr lang="en-US" b="1" dirty="0"/>
              <a:t>Q4 </a:t>
            </a:r>
            <a:r>
              <a:rPr lang="en-US" b="1" dirty="0">
                <a:solidFill>
                  <a:srgbClr val="FF0000"/>
                </a:solidFill>
              </a:rPr>
              <a:t>-78.0%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CCF950-6B79-453F-ACD9-1139CEC31D87}"/>
              </a:ext>
            </a:extLst>
          </p:cNvPr>
          <p:cNvSpPr txBox="1"/>
          <p:nvPr/>
        </p:nvSpPr>
        <p:spPr>
          <a:xfrm>
            <a:off x="8820864" y="6020541"/>
            <a:ext cx="2158969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2021: </a:t>
            </a:r>
            <a:r>
              <a:rPr lang="en-US" sz="2400" b="1" dirty="0">
                <a:solidFill>
                  <a:srgbClr val="FF0000"/>
                </a:solidFill>
              </a:rPr>
              <a:t>-64.2%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446088-5623-4739-83B2-60B86AB873C1}"/>
              </a:ext>
            </a:extLst>
          </p:cNvPr>
          <p:cNvSpPr/>
          <p:nvPr/>
        </p:nvSpPr>
        <p:spPr>
          <a:xfrm>
            <a:off x="8650514" y="1788746"/>
            <a:ext cx="560010" cy="272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812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23E38A-6FF4-451E-9047-28A328C03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210" y="1630496"/>
            <a:ext cx="10077561" cy="50296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81AEED-5366-433E-AEEF-4797A5842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577" y="267139"/>
            <a:ext cx="3429000" cy="7810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ADFA5E3-EC0E-4629-AD6F-7B96E087D46B}"/>
              </a:ext>
            </a:extLst>
          </p:cNvPr>
          <p:cNvSpPr/>
          <p:nvPr/>
        </p:nvSpPr>
        <p:spPr>
          <a:xfrm>
            <a:off x="351692" y="0"/>
            <a:ext cx="36576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1200" dirty="0"/>
              <a:t>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9427DB-0391-40F7-AADA-8BF973322D42}"/>
              </a:ext>
            </a:extLst>
          </p:cNvPr>
          <p:cNvSpPr txBox="1"/>
          <p:nvPr/>
        </p:nvSpPr>
        <p:spPr>
          <a:xfrm>
            <a:off x="1664054" y="6296877"/>
            <a:ext cx="3522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Credits: World Bank and ICAO 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C8823F-C145-4776-B210-CB73FE1EB272}"/>
              </a:ext>
            </a:extLst>
          </p:cNvPr>
          <p:cNvSpPr txBox="1"/>
          <p:nvPr/>
        </p:nvSpPr>
        <p:spPr>
          <a:xfrm>
            <a:off x="1817841" y="1691434"/>
            <a:ext cx="2827606" cy="464871"/>
          </a:xfrm>
          <a:prstGeom prst="rect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</a:rPr>
              <a:t>SEAT CAPACITY REDUCTION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23093A-6695-4745-90E8-7E93F939F9DE}"/>
              </a:ext>
            </a:extLst>
          </p:cNvPr>
          <p:cNvSpPr txBox="1"/>
          <p:nvPr/>
        </p:nvSpPr>
        <p:spPr>
          <a:xfrm>
            <a:off x="1910861" y="1019583"/>
            <a:ext cx="9068972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</a:rPr>
              <a:t>AVIATION IN MIDDLE EAST: IMPACT OF </a:t>
            </a:r>
            <a:r>
              <a:rPr lang="en-US" sz="2800" b="1" dirty="0" err="1">
                <a:solidFill>
                  <a:srgbClr val="002060"/>
                </a:solidFill>
              </a:rPr>
              <a:t>COVID</a:t>
            </a:r>
            <a:r>
              <a:rPr lang="en-US" sz="2800" b="1" dirty="0">
                <a:solidFill>
                  <a:srgbClr val="002060"/>
                </a:solidFill>
              </a:rPr>
              <a:t> 19 </a:t>
            </a: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053F2811-F0FA-495F-B1AB-7A4B84EA170D}"/>
              </a:ext>
            </a:extLst>
          </p:cNvPr>
          <p:cNvSpPr/>
          <p:nvPr/>
        </p:nvSpPr>
        <p:spPr>
          <a:xfrm>
            <a:off x="9309944" y="2250411"/>
            <a:ext cx="1004486" cy="356783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  <a:p>
            <a:pPr algn="ctr"/>
            <a:r>
              <a:rPr lang="en-US" sz="2400" b="1" dirty="0"/>
              <a:t>0</a:t>
            </a:r>
          </a:p>
          <a:p>
            <a:pPr algn="ctr"/>
            <a:r>
              <a:rPr lang="en-US" sz="2400" b="1" dirty="0"/>
              <a:t>2</a:t>
            </a:r>
          </a:p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D51EA2-CBAA-4003-8BA9-13FE5E403F05}"/>
              </a:ext>
            </a:extLst>
          </p:cNvPr>
          <p:cNvSpPr txBox="1"/>
          <p:nvPr/>
        </p:nvSpPr>
        <p:spPr>
          <a:xfrm>
            <a:off x="9233342" y="5779136"/>
            <a:ext cx="115768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-20.4bn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720C88-7A9B-4E79-AF34-EFCB91C45C3A}"/>
              </a:ext>
            </a:extLst>
          </p:cNvPr>
          <p:cNvSpPr txBox="1"/>
          <p:nvPr/>
        </p:nvSpPr>
        <p:spPr>
          <a:xfrm>
            <a:off x="10134551" y="2907738"/>
            <a:ext cx="1154483" cy="20313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Q1 </a:t>
            </a:r>
            <a:r>
              <a:rPr lang="en-US" b="1" dirty="0">
                <a:solidFill>
                  <a:srgbClr val="FF0000"/>
                </a:solidFill>
              </a:rPr>
              <a:t>-5.6bn</a:t>
            </a:r>
          </a:p>
          <a:p>
            <a:endParaRPr lang="en-US" b="1" dirty="0"/>
          </a:p>
          <a:p>
            <a:r>
              <a:rPr lang="en-US" b="1" dirty="0"/>
              <a:t>Q2 </a:t>
            </a:r>
            <a:r>
              <a:rPr lang="en-US" b="1" dirty="0">
                <a:solidFill>
                  <a:srgbClr val="FF0000"/>
                </a:solidFill>
              </a:rPr>
              <a:t>-5.7bn</a:t>
            </a:r>
          </a:p>
          <a:p>
            <a:endParaRPr lang="en-US" b="1" dirty="0"/>
          </a:p>
          <a:p>
            <a:r>
              <a:rPr lang="en-US" b="1" dirty="0"/>
              <a:t>Q3 </a:t>
            </a:r>
            <a:r>
              <a:rPr lang="en-US" b="1" dirty="0">
                <a:solidFill>
                  <a:srgbClr val="FF0000"/>
                </a:solidFill>
              </a:rPr>
              <a:t>-5.5bn</a:t>
            </a:r>
          </a:p>
          <a:p>
            <a:endParaRPr lang="en-US" b="1" dirty="0"/>
          </a:p>
          <a:p>
            <a:r>
              <a:rPr lang="en-US" b="1" dirty="0"/>
              <a:t>Q4 </a:t>
            </a:r>
            <a:r>
              <a:rPr lang="en-US" b="1" dirty="0">
                <a:solidFill>
                  <a:srgbClr val="FF0000"/>
                </a:solidFill>
              </a:rPr>
              <a:t>-3.6bn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7EC519A0-3FC0-4AC0-9BF6-D5E4084E6E9D}"/>
              </a:ext>
            </a:extLst>
          </p:cNvPr>
          <p:cNvSpPr/>
          <p:nvPr/>
        </p:nvSpPr>
        <p:spPr>
          <a:xfrm>
            <a:off x="1651467" y="2290272"/>
            <a:ext cx="1004486" cy="356783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  <a:p>
            <a:pPr algn="ctr"/>
            <a:r>
              <a:rPr lang="en-US" sz="2400" b="1" dirty="0"/>
              <a:t>0</a:t>
            </a:r>
          </a:p>
          <a:p>
            <a:pPr algn="ctr"/>
            <a:r>
              <a:rPr lang="en-US" sz="2400" b="1" dirty="0"/>
              <a:t>2</a:t>
            </a:r>
          </a:p>
          <a:p>
            <a:pPr algn="ctr"/>
            <a:r>
              <a:rPr lang="en-US" sz="2400" b="1" dirty="0"/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7AEA9B-FDE4-49BA-90AD-25AA6A663657}"/>
              </a:ext>
            </a:extLst>
          </p:cNvPr>
          <p:cNvSpPr txBox="1"/>
          <p:nvPr/>
        </p:nvSpPr>
        <p:spPr>
          <a:xfrm>
            <a:off x="7687788" y="2895494"/>
            <a:ext cx="1125629" cy="20313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Q1 </a:t>
            </a:r>
            <a:r>
              <a:rPr lang="en-US" b="1" dirty="0">
                <a:solidFill>
                  <a:srgbClr val="FF0000"/>
                </a:solidFill>
              </a:rPr>
              <a:t>-1.4bn</a:t>
            </a:r>
          </a:p>
          <a:p>
            <a:endParaRPr lang="en-US" b="1" dirty="0"/>
          </a:p>
          <a:p>
            <a:r>
              <a:rPr lang="en-US" b="1" dirty="0"/>
              <a:t>Q2 </a:t>
            </a:r>
            <a:r>
              <a:rPr lang="en-US" b="1" dirty="0">
                <a:solidFill>
                  <a:srgbClr val="FF0000"/>
                </a:solidFill>
              </a:rPr>
              <a:t>-7.2bn</a:t>
            </a:r>
          </a:p>
          <a:p>
            <a:endParaRPr lang="en-US" b="1" dirty="0"/>
          </a:p>
          <a:p>
            <a:r>
              <a:rPr lang="en-US" b="1" dirty="0"/>
              <a:t>Q3 </a:t>
            </a:r>
            <a:r>
              <a:rPr lang="en-US" b="1" dirty="0">
                <a:solidFill>
                  <a:srgbClr val="FF0000"/>
                </a:solidFill>
              </a:rPr>
              <a:t>-7.5bn</a:t>
            </a:r>
          </a:p>
          <a:p>
            <a:endParaRPr lang="en-US" b="1" dirty="0"/>
          </a:p>
          <a:p>
            <a:r>
              <a:rPr lang="en-US" b="1" dirty="0"/>
              <a:t>Q4 </a:t>
            </a:r>
            <a:r>
              <a:rPr lang="en-US" b="1" dirty="0">
                <a:solidFill>
                  <a:srgbClr val="FF0000"/>
                </a:solidFill>
              </a:rPr>
              <a:t>-6.0bn</a:t>
            </a: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C09ABFC1-3EFC-4641-B567-DBFCB8B06FB6}"/>
              </a:ext>
            </a:extLst>
          </p:cNvPr>
          <p:cNvSpPr/>
          <p:nvPr/>
        </p:nvSpPr>
        <p:spPr>
          <a:xfrm>
            <a:off x="3640961" y="2250411"/>
            <a:ext cx="1004486" cy="356783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  <a:p>
            <a:pPr algn="ctr"/>
            <a:r>
              <a:rPr lang="en-US" sz="2400" b="1" dirty="0"/>
              <a:t>0</a:t>
            </a:r>
          </a:p>
          <a:p>
            <a:pPr algn="ctr"/>
            <a:r>
              <a:rPr lang="en-US" sz="2400" b="1" dirty="0"/>
              <a:t>2</a:t>
            </a:r>
          </a:p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FCF73A1B-D7FC-416B-B7EB-7B59229B10E5}"/>
              </a:ext>
            </a:extLst>
          </p:cNvPr>
          <p:cNvSpPr/>
          <p:nvPr/>
        </p:nvSpPr>
        <p:spPr>
          <a:xfrm>
            <a:off x="6855852" y="2250411"/>
            <a:ext cx="1004486" cy="356783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  <a:p>
            <a:pPr algn="ctr"/>
            <a:r>
              <a:rPr lang="en-US" sz="2400" b="1" dirty="0"/>
              <a:t>0</a:t>
            </a:r>
          </a:p>
          <a:p>
            <a:pPr algn="ctr"/>
            <a:r>
              <a:rPr lang="en-US" sz="2400" b="1" dirty="0"/>
              <a:t>2</a:t>
            </a:r>
          </a:p>
          <a:p>
            <a:pPr algn="ctr"/>
            <a:r>
              <a:rPr lang="en-US" sz="2400" b="1" dirty="0"/>
              <a:t>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44A1BE-0EB5-40FA-836A-20ADC4C85C16}"/>
              </a:ext>
            </a:extLst>
          </p:cNvPr>
          <p:cNvSpPr txBox="1"/>
          <p:nvPr/>
        </p:nvSpPr>
        <p:spPr>
          <a:xfrm>
            <a:off x="6786296" y="5818243"/>
            <a:ext cx="122661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-22.1 bn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7F18BF-9E88-4D89-BCD6-DF0941184397}"/>
              </a:ext>
            </a:extLst>
          </p:cNvPr>
          <p:cNvSpPr txBox="1"/>
          <p:nvPr/>
        </p:nvSpPr>
        <p:spPr>
          <a:xfrm>
            <a:off x="3617259" y="5818243"/>
            <a:ext cx="105189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-46.4%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545BB6-EB17-4EBC-8125-CBCF17300F30}"/>
              </a:ext>
            </a:extLst>
          </p:cNvPr>
          <p:cNvSpPr txBox="1"/>
          <p:nvPr/>
        </p:nvSpPr>
        <p:spPr>
          <a:xfrm>
            <a:off x="1608872" y="5779137"/>
            <a:ext cx="105189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-61.3%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6335A1-52CF-4346-9DC6-6169F2328BF9}"/>
              </a:ext>
            </a:extLst>
          </p:cNvPr>
          <p:cNvSpPr txBox="1"/>
          <p:nvPr/>
        </p:nvSpPr>
        <p:spPr>
          <a:xfrm>
            <a:off x="7399606" y="1730238"/>
            <a:ext cx="2475914" cy="464871"/>
          </a:xfrm>
          <a:prstGeom prst="rect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</a:rPr>
              <a:t>REVENUE IN USD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FDB5B79-723D-4A35-B201-5C9AD3F692C8}"/>
              </a:ext>
            </a:extLst>
          </p:cNvPr>
          <p:cNvSpPr txBox="1"/>
          <p:nvPr/>
        </p:nvSpPr>
        <p:spPr>
          <a:xfrm>
            <a:off x="2520383" y="2907738"/>
            <a:ext cx="1154483" cy="20313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Q1</a:t>
            </a:r>
            <a:r>
              <a:rPr lang="en-US" b="1" dirty="0"/>
              <a:t> </a:t>
            </a:r>
            <a:r>
              <a:rPr lang="en-US" b="1" dirty="0">
                <a:solidFill>
                  <a:srgbClr val="FF0000"/>
                </a:solidFill>
              </a:rPr>
              <a:t>-19.4%</a:t>
            </a:r>
          </a:p>
          <a:p>
            <a:endParaRPr lang="en-US" b="1" dirty="0"/>
          </a:p>
          <a:p>
            <a:r>
              <a:rPr lang="en-US" b="1" dirty="0"/>
              <a:t>Q2 </a:t>
            </a:r>
            <a:r>
              <a:rPr lang="en-US" b="1" dirty="0">
                <a:solidFill>
                  <a:srgbClr val="FF0000"/>
                </a:solidFill>
              </a:rPr>
              <a:t>-89.8%</a:t>
            </a:r>
          </a:p>
          <a:p>
            <a:endParaRPr lang="en-US" b="1" dirty="0"/>
          </a:p>
          <a:p>
            <a:r>
              <a:rPr lang="en-US" b="1" dirty="0"/>
              <a:t>Q3 </a:t>
            </a:r>
            <a:r>
              <a:rPr lang="en-US" b="1" dirty="0">
                <a:solidFill>
                  <a:srgbClr val="FF0000"/>
                </a:solidFill>
              </a:rPr>
              <a:t>-73.7%</a:t>
            </a:r>
          </a:p>
          <a:p>
            <a:endParaRPr lang="en-US" b="1" dirty="0"/>
          </a:p>
          <a:p>
            <a:r>
              <a:rPr lang="en-US" b="1" dirty="0"/>
              <a:t>Q4 </a:t>
            </a:r>
            <a:r>
              <a:rPr lang="en-US" b="1" dirty="0">
                <a:solidFill>
                  <a:srgbClr val="FF0000"/>
                </a:solidFill>
              </a:rPr>
              <a:t>-61.4%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5D342E-D7F8-4491-BAF0-1892AC06AE8D}"/>
              </a:ext>
            </a:extLst>
          </p:cNvPr>
          <p:cNvSpPr txBox="1"/>
          <p:nvPr/>
        </p:nvSpPr>
        <p:spPr>
          <a:xfrm>
            <a:off x="4486359" y="2907738"/>
            <a:ext cx="1154483" cy="20313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Q1 </a:t>
            </a:r>
            <a:r>
              <a:rPr lang="en-US" b="1" dirty="0">
                <a:solidFill>
                  <a:srgbClr val="FF0000"/>
                </a:solidFill>
              </a:rPr>
              <a:t>-56.2%</a:t>
            </a:r>
          </a:p>
          <a:p>
            <a:endParaRPr lang="en-US" b="1" dirty="0"/>
          </a:p>
          <a:p>
            <a:r>
              <a:rPr lang="en-US" b="1" dirty="0"/>
              <a:t>Q2 </a:t>
            </a:r>
            <a:r>
              <a:rPr lang="en-US" b="1" dirty="0">
                <a:solidFill>
                  <a:srgbClr val="FF0000"/>
                </a:solidFill>
              </a:rPr>
              <a:t>-51.5%</a:t>
            </a:r>
          </a:p>
          <a:p>
            <a:endParaRPr lang="en-US" b="1" dirty="0"/>
          </a:p>
          <a:p>
            <a:r>
              <a:rPr lang="en-US" b="1" dirty="0"/>
              <a:t>Q3 </a:t>
            </a:r>
            <a:r>
              <a:rPr lang="en-US" b="1" dirty="0">
                <a:solidFill>
                  <a:srgbClr val="FF0000"/>
                </a:solidFill>
              </a:rPr>
              <a:t>-45.0%</a:t>
            </a:r>
          </a:p>
          <a:p>
            <a:endParaRPr lang="en-US" b="1" dirty="0"/>
          </a:p>
          <a:p>
            <a:r>
              <a:rPr lang="en-US" b="1" dirty="0"/>
              <a:t>Q4 </a:t>
            </a:r>
            <a:r>
              <a:rPr lang="en-US" b="1" dirty="0">
                <a:solidFill>
                  <a:srgbClr val="FF0000"/>
                </a:solidFill>
              </a:rPr>
              <a:t>-33.3%</a:t>
            </a:r>
          </a:p>
        </p:txBody>
      </p:sp>
    </p:spTree>
    <p:extLst>
      <p:ext uri="{BB962C8B-B14F-4D97-AF65-F5344CB8AC3E}">
        <p14:creationId xmlns:p14="http://schemas.microsoft.com/office/powerpoint/2010/main" val="36272572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6185</TotalTime>
  <Words>1002</Words>
  <Application>Microsoft Office PowerPoint</Application>
  <PresentationFormat>Widescreen</PresentationFormat>
  <Paragraphs>557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Jyoti Prasad Gayan</dc:creator>
  <cp:lastModifiedBy>Jyoti Prasad Gayan</cp:lastModifiedBy>
  <cp:revision>176</cp:revision>
  <cp:lastPrinted>2022-05-23T04:38:25Z</cp:lastPrinted>
  <dcterms:created xsi:type="dcterms:W3CDTF">2022-05-07T20:49:32Z</dcterms:created>
  <dcterms:modified xsi:type="dcterms:W3CDTF">2022-06-14T03:04:31Z</dcterms:modified>
</cp:coreProperties>
</file>